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67" autoAdjust="0"/>
  </p:normalViewPr>
  <p:slideViewPr>
    <p:cSldViewPr>
      <p:cViewPr varScale="1">
        <p:scale>
          <a:sx n="117" d="100"/>
          <a:sy n="117" d="100"/>
        </p:scale>
        <p:origin x="1758"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5F4973C-3C41-4609-A1F5-62F93489636F}" type="datetimeFigureOut">
              <a:rPr lang="sv-SE" smtClean="0"/>
              <a:pPr/>
              <a:t>2019-10-04</a:t>
            </a:fld>
            <a:endParaRPr lang="sv-SE"/>
          </a:p>
        </p:txBody>
      </p:sp>
      <p:sp>
        <p:nvSpPr>
          <p:cNvPr id="4" name="Platshållare för bildobjekt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65BFAB6-C5FD-4FC3-A9A1-158433CDF7C5}" type="slidenum">
              <a:rPr lang="sv-SE" smtClean="0"/>
              <a:pPr/>
              <a:t>‹#›</a:t>
            </a:fld>
            <a:endParaRPr lang="sv-SE"/>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a:bodyPr>
          <a:lstStyle/>
          <a:p>
            <a:endParaRPr lang="sv-SE"/>
          </a:p>
        </p:txBody>
      </p:sp>
      <p:sp>
        <p:nvSpPr>
          <p:cNvPr id="4" name="Platshållare för bildnummer 3"/>
          <p:cNvSpPr>
            <a:spLocks noGrp="1"/>
          </p:cNvSpPr>
          <p:nvPr>
            <p:ph type="sldNum" sz="quarter" idx="10"/>
          </p:nvPr>
        </p:nvSpPr>
        <p:spPr/>
        <p:txBody>
          <a:bodyPr/>
          <a:lstStyle/>
          <a:p>
            <a:fld id="{A65BFAB6-C5FD-4FC3-A9A1-158433CDF7C5}" type="slidenum">
              <a:rPr lang="sv-SE" smtClean="0"/>
              <a:pPr/>
              <a:t>1</a:t>
            </a:fld>
            <a:endParaRPr lang="sv-S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a:bodyPr>
          <a:lstStyle/>
          <a:p>
            <a:endParaRPr lang="sv-SE"/>
          </a:p>
        </p:txBody>
      </p:sp>
      <p:sp>
        <p:nvSpPr>
          <p:cNvPr id="4" name="Platshållare för bildnummer 3"/>
          <p:cNvSpPr>
            <a:spLocks noGrp="1"/>
          </p:cNvSpPr>
          <p:nvPr>
            <p:ph type="sldNum" sz="quarter" idx="10"/>
          </p:nvPr>
        </p:nvSpPr>
        <p:spPr/>
        <p:txBody>
          <a:bodyPr/>
          <a:lstStyle/>
          <a:p>
            <a:fld id="{A65BFAB6-C5FD-4FC3-A9A1-158433CDF7C5}" type="slidenum">
              <a:rPr lang="sv-SE" smtClean="0"/>
              <a:pPr/>
              <a:t>2</a:t>
            </a:fld>
            <a:endParaRPr lang="sv-SE"/>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a:bodyPr>
          <a:lstStyle/>
          <a:p>
            <a:endParaRPr lang="sv-SE"/>
          </a:p>
        </p:txBody>
      </p:sp>
      <p:sp>
        <p:nvSpPr>
          <p:cNvPr id="4" name="Platshållare för bildnummer 3"/>
          <p:cNvSpPr>
            <a:spLocks noGrp="1"/>
          </p:cNvSpPr>
          <p:nvPr>
            <p:ph type="sldNum" sz="quarter" idx="10"/>
          </p:nvPr>
        </p:nvSpPr>
        <p:spPr/>
        <p:txBody>
          <a:bodyPr/>
          <a:lstStyle/>
          <a:p>
            <a:fld id="{A65BFAB6-C5FD-4FC3-A9A1-158433CDF7C5}" type="slidenum">
              <a:rPr lang="sv-SE" smtClean="0"/>
              <a:pPr/>
              <a:t>3</a:t>
            </a:fld>
            <a:endParaRPr lang="sv-SE"/>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a:bodyPr>
          <a:lstStyle/>
          <a:p>
            <a:endParaRPr lang="sv-SE" dirty="0"/>
          </a:p>
        </p:txBody>
      </p:sp>
      <p:sp>
        <p:nvSpPr>
          <p:cNvPr id="4" name="Platshållare för bildnummer 3"/>
          <p:cNvSpPr>
            <a:spLocks noGrp="1"/>
          </p:cNvSpPr>
          <p:nvPr>
            <p:ph type="sldNum" sz="quarter" idx="10"/>
          </p:nvPr>
        </p:nvSpPr>
        <p:spPr/>
        <p:txBody>
          <a:bodyPr/>
          <a:lstStyle/>
          <a:p>
            <a:fld id="{A65BFAB6-C5FD-4FC3-A9A1-158433CDF7C5}" type="slidenum">
              <a:rPr lang="sv-SE" smtClean="0"/>
              <a:pPr/>
              <a:t>4</a:t>
            </a:fld>
            <a:endParaRPr lang="sv-SE"/>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a:bodyPr>
          <a:lstStyle/>
          <a:p>
            <a:endParaRPr lang="sv-SE"/>
          </a:p>
        </p:txBody>
      </p:sp>
      <p:sp>
        <p:nvSpPr>
          <p:cNvPr id="4" name="Platshållare för bildnummer 3"/>
          <p:cNvSpPr>
            <a:spLocks noGrp="1"/>
          </p:cNvSpPr>
          <p:nvPr>
            <p:ph type="sldNum" sz="quarter" idx="10"/>
          </p:nvPr>
        </p:nvSpPr>
        <p:spPr/>
        <p:txBody>
          <a:bodyPr/>
          <a:lstStyle/>
          <a:p>
            <a:fld id="{A65BFAB6-C5FD-4FC3-A9A1-158433CDF7C5}" type="slidenum">
              <a:rPr lang="sv-SE" smtClean="0"/>
              <a:pPr/>
              <a:t>5</a:t>
            </a:fld>
            <a:endParaRPr lang="sv-SE"/>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a:bodyPr>
          <a:lstStyle/>
          <a:p>
            <a:endParaRPr lang="sv-SE"/>
          </a:p>
        </p:txBody>
      </p:sp>
      <p:sp>
        <p:nvSpPr>
          <p:cNvPr id="4" name="Platshållare för bildnummer 3"/>
          <p:cNvSpPr>
            <a:spLocks noGrp="1"/>
          </p:cNvSpPr>
          <p:nvPr>
            <p:ph type="sldNum" sz="quarter" idx="10"/>
          </p:nvPr>
        </p:nvSpPr>
        <p:spPr/>
        <p:txBody>
          <a:bodyPr/>
          <a:lstStyle/>
          <a:p>
            <a:fld id="{A65BFAB6-C5FD-4FC3-A9A1-158433CDF7C5}" type="slidenum">
              <a:rPr lang="sv-SE" smtClean="0"/>
              <a:pPr/>
              <a:t>6</a:t>
            </a:fld>
            <a:endParaRPr lang="sv-SE"/>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a:bodyPr>
          <a:lstStyle/>
          <a:p>
            <a:endParaRPr lang="sv-SE"/>
          </a:p>
        </p:txBody>
      </p:sp>
      <p:sp>
        <p:nvSpPr>
          <p:cNvPr id="4" name="Platshållare för bildnummer 3"/>
          <p:cNvSpPr>
            <a:spLocks noGrp="1"/>
          </p:cNvSpPr>
          <p:nvPr>
            <p:ph type="sldNum" sz="quarter" idx="10"/>
          </p:nvPr>
        </p:nvSpPr>
        <p:spPr/>
        <p:txBody>
          <a:bodyPr/>
          <a:lstStyle/>
          <a:p>
            <a:fld id="{A65BFAB6-C5FD-4FC3-A9A1-158433CDF7C5}" type="slidenum">
              <a:rPr lang="sv-SE" smtClean="0"/>
              <a:pPr/>
              <a:t>7</a:t>
            </a:fld>
            <a:endParaRPr lang="sv-SE"/>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a:bodyPr>
          <a:lstStyle/>
          <a:p>
            <a:endParaRPr lang="sv-SE"/>
          </a:p>
        </p:txBody>
      </p:sp>
      <p:sp>
        <p:nvSpPr>
          <p:cNvPr id="4" name="Platshållare för bildnummer 3"/>
          <p:cNvSpPr>
            <a:spLocks noGrp="1"/>
          </p:cNvSpPr>
          <p:nvPr>
            <p:ph type="sldNum" sz="quarter" idx="10"/>
          </p:nvPr>
        </p:nvSpPr>
        <p:spPr/>
        <p:txBody>
          <a:bodyPr/>
          <a:lstStyle/>
          <a:p>
            <a:fld id="{A65BFAB6-C5FD-4FC3-A9A1-158433CDF7C5}" type="slidenum">
              <a:rPr lang="sv-SE" smtClean="0"/>
              <a:pPr/>
              <a:t>8</a:t>
            </a:fld>
            <a:endParaRPr lang="sv-S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685800" y="2130425"/>
            <a:ext cx="7772400" cy="1470025"/>
          </a:xfrm>
        </p:spPr>
        <p:txBody>
          <a:bodyPr/>
          <a:lstStyle/>
          <a:p>
            <a:r>
              <a:rPr lang="sv-SE"/>
              <a:t>Klicka här för att ändra format</a:t>
            </a:r>
          </a:p>
        </p:txBody>
      </p:sp>
      <p:sp>
        <p:nvSpPr>
          <p:cNvPr id="3" name="Underrubri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a:t>Klicka här för att ändra format på underrubrik i bakgrunden</a:t>
            </a:r>
          </a:p>
        </p:txBody>
      </p:sp>
      <p:sp>
        <p:nvSpPr>
          <p:cNvPr id="4" name="Platshållare för datum 3"/>
          <p:cNvSpPr>
            <a:spLocks noGrp="1"/>
          </p:cNvSpPr>
          <p:nvPr>
            <p:ph type="dt" sz="half" idx="10"/>
          </p:nvPr>
        </p:nvSpPr>
        <p:spPr/>
        <p:txBody>
          <a:bodyPr/>
          <a:lstStyle/>
          <a:p>
            <a:fld id="{F1A6F941-AA88-4D2D-9E68-4EF10106A8C4}" type="datetimeFigureOut">
              <a:rPr lang="sv-SE" smtClean="0"/>
              <a:pPr/>
              <a:t>2019-10-04</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767A1C3F-14C7-4F44-A4FC-84F2DAC65237}" type="slidenum">
              <a:rPr lang="sv-SE" smtClean="0"/>
              <a:pPr/>
              <a:t>‹#›</a:t>
            </a:fld>
            <a:endParaRPr lang="sv-S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F1A6F941-AA88-4D2D-9E68-4EF10106A8C4}" type="datetimeFigureOut">
              <a:rPr lang="sv-SE" smtClean="0"/>
              <a:pPr/>
              <a:t>2019-10-04</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767A1C3F-14C7-4F44-A4FC-84F2DAC65237}" type="slidenum">
              <a:rPr lang="sv-SE" smtClean="0"/>
              <a:pPr/>
              <a:t>‹#›</a:t>
            </a:fld>
            <a:endParaRPr lang="sv-S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629400" y="274638"/>
            <a:ext cx="2057400" cy="5851525"/>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457200" y="274638"/>
            <a:ext cx="6019800" cy="5851525"/>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F1A6F941-AA88-4D2D-9E68-4EF10106A8C4}" type="datetimeFigureOut">
              <a:rPr lang="sv-SE" smtClean="0"/>
              <a:pPr/>
              <a:t>2019-10-04</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767A1C3F-14C7-4F44-A4FC-84F2DAC65237}" type="slidenum">
              <a:rPr lang="sv-SE" smtClean="0"/>
              <a:pPr/>
              <a:t>‹#›</a:t>
            </a:fld>
            <a:endParaRPr lang="sv-S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F1A6F941-AA88-4D2D-9E68-4EF10106A8C4}" type="datetimeFigureOut">
              <a:rPr lang="sv-SE" smtClean="0"/>
              <a:pPr/>
              <a:t>2019-10-04</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767A1C3F-14C7-4F44-A4FC-84F2DAC65237}" type="slidenum">
              <a:rPr lang="sv-SE" smtClean="0"/>
              <a:pPr/>
              <a:t>‹#›</a:t>
            </a:fld>
            <a:endParaRPr lang="sv-S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p:spPr>
        <p:txBody>
          <a:bodyPr anchor="t"/>
          <a:lstStyle>
            <a:lvl1pPr algn="l">
              <a:defRPr sz="4000" b="1" cap="all"/>
            </a:lvl1pPr>
          </a:lstStyle>
          <a:p>
            <a:r>
              <a:rPr lang="sv-SE"/>
              <a:t>Klicka här för att ändra format</a:t>
            </a:r>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Platshållare för datum 3"/>
          <p:cNvSpPr>
            <a:spLocks noGrp="1"/>
          </p:cNvSpPr>
          <p:nvPr>
            <p:ph type="dt" sz="half" idx="10"/>
          </p:nvPr>
        </p:nvSpPr>
        <p:spPr/>
        <p:txBody>
          <a:bodyPr/>
          <a:lstStyle/>
          <a:p>
            <a:fld id="{F1A6F941-AA88-4D2D-9E68-4EF10106A8C4}" type="datetimeFigureOut">
              <a:rPr lang="sv-SE" smtClean="0"/>
              <a:pPr/>
              <a:t>2019-10-04</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767A1C3F-14C7-4F44-A4FC-84F2DAC65237}" type="slidenum">
              <a:rPr lang="sv-SE" smtClean="0"/>
              <a:pPr/>
              <a:t>‹#›</a:t>
            </a:fld>
            <a:endParaRPr lang="sv-S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p:cNvSpPr>
            <a:spLocks noGrp="1"/>
          </p:cNvSpPr>
          <p:nvPr>
            <p:ph type="dt" sz="half" idx="10"/>
          </p:nvPr>
        </p:nvSpPr>
        <p:spPr/>
        <p:txBody>
          <a:bodyPr/>
          <a:lstStyle/>
          <a:p>
            <a:fld id="{F1A6F941-AA88-4D2D-9E68-4EF10106A8C4}" type="datetimeFigureOut">
              <a:rPr lang="sv-SE" smtClean="0"/>
              <a:pPr/>
              <a:t>2019-10-04</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767A1C3F-14C7-4F44-A4FC-84F2DAC65237}" type="slidenum">
              <a:rPr lang="sv-SE" smtClean="0"/>
              <a:pPr/>
              <a:t>‹#›</a:t>
            </a:fld>
            <a:endParaRPr lang="sv-S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a:lvl1pPr>
          </a:lstStyle>
          <a:p>
            <a:r>
              <a:rPr lang="sv-SE"/>
              <a:t>Klicka här för att ändra format</a:t>
            </a:r>
          </a:p>
        </p:txBody>
      </p:sp>
      <p:sp>
        <p:nvSpPr>
          <p:cNvPr id="3" name="Platshållare för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p:cNvSpPr>
            <a:spLocks noGrp="1"/>
          </p:cNvSpPr>
          <p:nvPr>
            <p:ph type="dt" sz="half" idx="10"/>
          </p:nvPr>
        </p:nvSpPr>
        <p:spPr/>
        <p:txBody>
          <a:bodyPr/>
          <a:lstStyle/>
          <a:p>
            <a:fld id="{F1A6F941-AA88-4D2D-9E68-4EF10106A8C4}" type="datetimeFigureOut">
              <a:rPr lang="sv-SE" smtClean="0"/>
              <a:pPr/>
              <a:t>2019-10-04</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767A1C3F-14C7-4F44-A4FC-84F2DAC65237}" type="slidenum">
              <a:rPr lang="sv-SE" smtClean="0"/>
              <a:pPr/>
              <a:t>‹#›</a:t>
            </a:fld>
            <a:endParaRPr lang="sv-S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datum 2"/>
          <p:cNvSpPr>
            <a:spLocks noGrp="1"/>
          </p:cNvSpPr>
          <p:nvPr>
            <p:ph type="dt" sz="half" idx="10"/>
          </p:nvPr>
        </p:nvSpPr>
        <p:spPr/>
        <p:txBody>
          <a:bodyPr/>
          <a:lstStyle/>
          <a:p>
            <a:fld id="{F1A6F941-AA88-4D2D-9E68-4EF10106A8C4}" type="datetimeFigureOut">
              <a:rPr lang="sv-SE" smtClean="0"/>
              <a:pPr/>
              <a:t>2019-10-04</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767A1C3F-14C7-4F44-A4FC-84F2DAC65237}" type="slidenum">
              <a:rPr lang="sv-SE" smtClean="0"/>
              <a:pPr/>
              <a:t>‹#›</a:t>
            </a:fld>
            <a:endParaRPr lang="sv-S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F1A6F941-AA88-4D2D-9E68-4EF10106A8C4}" type="datetimeFigureOut">
              <a:rPr lang="sv-SE" smtClean="0"/>
              <a:pPr/>
              <a:t>2019-10-04</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767A1C3F-14C7-4F44-A4FC-84F2DAC65237}" type="slidenum">
              <a:rPr lang="sv-SE" smtClean="0"/>
              <a:pPr/>
              <a:t>‹#›</a:t>
            </a:fld>
            <a:endParaRPr lang="sv-S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3008313" cy="1162050"/>
          </a:xfrm>
        </p:spPr>
        <p:txBody>
          <a:bodyPr anchor="b"/>
          <a:lstStyle>
            <a:lvl1pPr algn="l">
              <a:defRPr sz="2000" b="1"/>
            </a:lvl1pPr>
          </a:lstStyle>
          <a:p>
            <a:r>
              <a:rPr lang="sv-SE"/>
              <a:t>Klicka här för att ändra format</a:t>
            </a:r>
          </a:p>
        </p:txBody>
      </p:sp>
      <p:sp>
        <p:nvSpPr>
          <p:cNvPr id="3" name="Platshållare för innehåll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fld id="{F1A6F941-AA88-4D2D-9E68-4EF10106A8C4}" type="datetimeFigureOut">
              <a:rPr lang="sv-SE" smtClean="0"/>
              <a:pPr/>
              <a:t>2019-10-04</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767A1C3F-14C7-4F44-A4FC-84F2DAC65237}" type="slidenum">
              <a:rPr lang="sv-SE" smtClean="0"/>
              <a:pPr/>
              <a:t>‹#›</a:t>
            </a:fld>
            <a:endParaRPr lang="sv-S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p:spPr>
        <p:txBody>
          <a:bodyPr anchor="b"/>
          <a:lstStyle>
            <a:lvl1pPr algn="l">
              <a:defRPr sz="2000" b="1"/>
            </a:lvl1pPr>
          </a:lstStyle>
          <a:p>
            <a:r>
              <a:rPr lang="sv-SE"/>
              <a:t>Klicka här för att ändra format</a:t>
            </a:r>
          </a:p>
        </p:txBody>
      </p:sp>
      <p:sp>
        <p:nvSpPr>
          <p:cNvPr id="3" name="Platshållare för bild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fld id="{F1A6F941-AA88-4D2D-9E68-4EF10106A8C4}" type="datetimeFigureOut">
              <a:rPr lang="sv-SE" smtClean="0"/>
              <a:pPr/>
              <a:t>2019-10-04</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767A1C3F-14C7-4F44-A4FC-84F2DAC65237}" type="slidenum">
              <a:rPr lang="sv-SE" smtClean="0"/>
              <a:pPr/>
              <a:t>‹#›</a:t>
            </a:fld>
            <a:endParaRPr lang="sv-S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sv-SE"/>
              <a:t>Klicka här för att ändra format</a:t>
            </a:r>
          </a:p>
        </p:txBody>
      </p:sp>
      <p:sp>
        <p:nvSpPr>
          <p:cNvPr id="3" name="Platshållare för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A6F941-AA88-4D2D-9E68-4EF10106A8C4}" type="datetimeFigureOut">
              <a:rPr lang="sv-SE" smtClean="0"/>
              <a:pPr/>
              <a:t>2019-10-04</a:t>
            </a:fld>
            <a:endParaRPr lang="sv-SE"/>
          </a:p>
        </p:txBody>
      </p:sp>
      <p:sp>
        <p:nvSpPr>
          <p:cNvPr id="5" name="Platshållare för sidfo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7A1C3F-14C7-4F44-A4FC-84F2DAC65237}" type="slidenum">
              <a:rPr lang="sv-SE" smtClean="0"/>
              <a:pPr/>
              <a:t>‹#›</a:t>
            </a:fld>
            <a:endParaRPr lang="sv-S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5.gif"/></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9.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p:cNvSpPr>
            <a:spLocks noGrp="1"/>
          </p:cNvSpPr>
          <p:nvPr>
            <p:ph type="ctrTitle"/>
          </p:nvPr>
        </p:nvSpPr>
        <p:spPr>
          <a:xfrm>
            <a:off x="755576" y="188640"/>
            <a:ext cx="7772400" cy="2160240"/>
          </a:xfrm>
        </p:spPr>
        <p:txBody>
          <a:bodyPr>
            <a:normAutofit/>
          </a:bodyPr>
          <a:lstStyle/>
          <a:p>
            <a:br>
              <a:rPr lang="sv-SE" sz="2000" dirty="0"/>
            </a:br>
            <a:r>
              <a:rPr lang="sv-SE" sz="2000" dirty="0"/>
              <a:t>Avdelning 11</a:t>
            </a:r>
          </a:p>
        </p:txBody>
      </p:sp>
      <p:sp>
        <p:nvSpPr>
          <p:cNvPr id="6" name="Underrubrik 5"/>
          <p:cNvSpPr>
            <a:spLocks noGrp="1"/>
          </p:cNvSpPr>
          <p:nvPr>
            <p:ph type="subTitle" idx="1"/>
          </p:nvPr>
        </p:nvSpPr>
        <p:spPr>
          <a:xfrm>
            <a:off x="179512" y="1628800"/>
            <a:ext cx="8712968" cy="4896544"/>
          </a:xfrm>
        </p:spPr>
        <p:txBody>
          <a:bodyPr>
            <a:normAutofit/>
          </a:bodyPr>
          <a:lstStyle/>
          <a:p>
            <a:r>
              <a:rPr lang="sv-SE" sz="2800" b="1" dirty="0"/>
              <a:t>Avdelning 11 Jönköping</a:t>
            </a:r>
          </a:p>
          <a:p>
            <a:endParaRPr lang="sv-SE" sz="2800" b="1" dirty="0"/>
          </a:p>
          <a:p>
            <a:endParaRPr lang="sv-SE" sz="2800" b="1" dirty="0"/>
          </a:p>
          <a:p>
            <a:r>
              <a:rPr lang="sv-SE" sz="7200" b="1" dirty="0"/>
              <a:t>Verksamhetsplan 2020</a:t>
            </a:r>
          </a:p>
        </p:txBody>
      </p:sp>
      <p:pic>
        <p:nvPicPr>
          <p:cNvPr id="7" name="Bildobjekt 0" descr="nya-SKPF-logga.jpg"/>
          <p:cNvPicPr/>
          <p:nvPr/>
        </p:nvPicPr>
        <p:blipFill>
          <a:blip r:embed="rId3" cstate="print"/>
          <a:stretch>
            <a:fillRect/>
          </a:stretch>
        </p:blipFill>
        <p:spPr>
          <a:xfrm>
            <a:off x="3275856" y="260648"/>
            <a:ext cx="2733514" cy="1368152"/>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251520" y="260648"/>
            <a:ext cx="8640960" cy="1944216"/>
          </a:xfrm>
        </p:spPr>
        <p:txBody>
          <a:bodyPr>
            <a:normAutofit fontScale="90000"/>
          </a:bodyPr>
          <a:lstStyle/>
          <a:p>
            <a:pPr algn="l"/>
            <a:r>
              <a:rPr lang="sv-SE" b="1" dirty="0"/>
              <a:t>Medlemsrekrytering</a:t>
            </a:r>
            <a:br>
              <a:rPr lang="sv-SE" b="1" dirty="0"/>
            </a:br>
            <a:r>
              <a:rPr lang="sv-SE" sz="2200" dirty="0"/>
              <a:t>Förbundets verksamhetsmål för 2020 är att öka medlemsrekryteringen .En viktig uppgift när det gäller medlemstillväxt är att attrahera och aktivera yngre pensionärer. </a:t>
            </a:r>
            <a:br>
              <a:rPr lang="sv-SE" dirty="0"/>
            </a:br>
            <a:endParaRPr lang="sv-SE" b="1" dirty="0"/>
          </a:p>
        </p:txBody>
      </p:sp>
      <p:pic>
        <p:nvPicPr>
          <p:cNvPr id="7" name="Bildobjekt 6" descr="nya-SKPF-logga.jpg"/>
          <p:cNvPicPr>
            <a:picLocks noChangeAspect="1"/>
          </p:cNvPicPr>
          <p:nvPr/>
        </p:nvPicPr>
        <p:blipFill>
          <a:blip r:embed="rId3" cstate="print"/>
          <a:stretch>
            <a:fillRect/>
          </a:stretch>
        </p:blipFill>
        <p:spPr>
          <a:xfrm>
            <a:off x="7524328" y="6014086"/>
            <a:ext cx="1441336" cy="654145"/>
          </a:xfrm>
          <a:prstGeom prst="rect">
            <a:avLst/>
          </a:prstGeom>
        </p:spPr>
      </p:pic>
      <p:sp>
        <p:nvSpPr>
          <p:cNvPr id="8" name="textruta 7"/>
          <p:cNvSpPr txBox="1"/>
          <p:nvPr/>
        </p:nvSpPr>
        <p:spPr>
          <a:xfrm>
            <a:off x="4716016" y="2348880"/>
            <a:ext cx="4104456" cy="1323439"/>
          </a:xfrm>
          <a:prstGeom prst="rect">
            <a:avLst/>
          </a:prstGeom>
          <a:solidFill>
            <a:schemeClr val="accent6">
              <a:lumMod val="60000"/>
              <a:lumOff val="40000"/>
            </a:schemeClr>
          </a:solidFill>
        </p:spPr>
        <p:txBody>
          <a:bodyPr wrap="square" rtlCol="0">
            <a:spAutoFit/>
          </a:bodyPr>
          <a:lstStyle/>
          <a:p>
            <a:endParaRPr lang="sv-SE" sz="2000" dirty="0"/>
          </a:p>
          <a:p>
            <a:pPr marL="457200" indent="-457200"/>
            <a:r>
              <a:rPr lang="sv-SE" sz="2000" dirty="0"/>
              <a:t>1 Antalet medlemmar skall öka under</a:t>
            </a:r>
          </a:p>
          <a:p>
            <a:pPr marL="457200" indent="-457200"/>
            <a:r>
              <a:rPr lang="sv-SE" sz="2000" dirty="0"/>
              <a:t>    året.</a:t>
            </a:r>
          </a:p>
          <a:p>
            <a:r>
              <a:rPr lang="sv-SE" sz="2000" dirty="0"/>
              <a:t>2. Vi skall få fler aktiva medlemmar.</a:t>
            </a:r>
          </a:p>
        </p:txBody>
      </p:sp>
      <p:pic>
        <p:nvPicPr>
          <p:cNvPr id="11" name="Platshållare för innehåll 10" descr="th.jpg"/>
          <p:cNvPicPr>
            <a:picLocks noGrp="1" noChangeAspect="1"/>
          </p:cNvPicPr>
          <p:nvPr>
            <p:ph idx="1"/>
          </p:nvPr>
        </p:nvPicPr>
        <p:blipFill>
          <a:blip r:embed="rId4" cstate="print"/>
          <a:stretch>
            <a:fillRect/>
          </a:stretch>
        </p:blipFill>
        <p:spPr>
          <a:xfrm>
            <a:off x="251520" y="2712773"/>
            <a:ext cx="3712071" cy="2458161"/>
          </a:xfrm>
        </p:spPr>
      </p:pic>
      <p:sp>
        <p:nvSpPr>
          <p:cNvPr id="10" name="Rektangel 9"/>
          <p:cNvSpPr/>
          <p:nvPr/>
        </p:nvSpPr>
        <p:spPr>
          <a:xfrm>
            <a:off x="251520" y="1988840"/>
            <a:ext cx="4572000" cy="646331"/>
          </a:xfrm>
          <a:prstGeom prst="rect">
            <a:avLst/>
          </a:prstGeom>
        </p:spPr>
        <p:txBody>
          <a:bodyPr wrap="square">
            <a:spAutoFit/>
          </a:bodyPr>
          <a:lstStyle/>
          <a:p>
            <a:endParaRPr lang="sv-SE" dirty="0"/>
          </a:p>
          <a:p>
            <a:pPr>
              <a:buNone/>
            </a:pPr>
            <a:endParaRPr lang="sv-SE"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57200" y="116632"/>
            <a:ext cx="8229600" cy="1728192"/>
          </a:xfrm>
        </p:spPr>
        <p:txBody>
          <a:bodyPr>
            <a:normAutofit fontScale="90000"/>
          </a:bodyPr>
          <a:lstStyle/>
          <a:p>
            <a:pPr algn="l"/>
            <a:r>
              <a:rPr lang="sv-SE" b="1" dirty="0"/>
              <a:t>Medlemsmöten</a:t>
            </a:r>
            <a:r>
              <a:rPr lang="sv-SE" dirty="0"/>
              <a:t> </a:t>
            </a:r>
            <a:br>
              <a:rPr lang="sv-SE" dirty="0"/>
            </a:br>
            <a:r>
              <a:rPr lang="sv-SE" sz="2200" dirty="0"/>
              <a:t>En av våra viktigaste uppgifter är att</a:t>
            </a:r>
            <a:r>
              <a:rPr lang="sv-SE" dirty="0"/>
              <a:t> </a:t>
            </a:r>
            <a:r>
              <a:rPr lang="sv-SE" sz="2200" dirty="0"/>
              <a:t>erbjuda medlemmarna en bred</a:t>
            </a:r>
            <a:br>
              <a:rPr lang="sv-SE" sz="2200" dirty="0"/>
            </a:br>
            <a:r>
              <a:rPr lang="sv-SE" sz="2200" dirty="0"/>
              <a:t>gemenskap för att motverka ensamhet och isolering. Gemenskapen med andra människor tillhör det som ger livet mening och innehåll. </a:t>
            </a:r>
          </a:p>
        </p:txBody>
      </p:sp>
      <p:pic>
        <p:nvPicPr>
          <p:cNvPr id="5" name="Platshållare för innehåll 4" descr="nya-SKPF-logga.jpg"/>
          <p:cNvPicPr>
            <a:picLocks noGrp="1" noChangeAspect="1"/>
          </p:cNvPicPr>
          <p:nvPr>
            <p:ph idx="1"/>
          </p:nvPr>
        </p:nvPicPr>
        <p:blipFill>
          <a:blip r:embed="rId3" cstate="print"/>
          <a:stretch>
            <a:fillRect/>
          </a:stretch>
        </p:blipFill>
        <p:spPr>
          <a:xfrm>
            <a:off x="7701742" y="6205451"/>
            <a:ext cx="1442258" cy="652549"/>
          </a:xfrm>
          <a:prstGeom prst="rect">
            <a:avLst/>
          </a:prstGeom>
        </p:spPr>
      </p:pic>
      <p:sp>
        <p:nvSpPr>
          <p:cNvPr id="6" name="textruta 5"/>
          <p:cNvSpPr txBox="1"/>
          <p:nvPr/>
        </p:nvSpPr>
        <p:spPr>
          <a:xfrm>
            <a:off x="4499992" y="3501008"/>
            <a:ext cx="4464496" cy="1938992"/>
          </a:xfrm>
          <a:prstGeom prst="rect">
            <a:avLst/>
          </a:prstGeom>
          <a:solidFill>
            <a:schemeClr val="accent6">
              <a:lumMod val="60000"/>
              <a:lumOff val="40000"/>
            </a:schemeClr>
          </a:solidFill>
        </p:spPr>
        <p:txBody>
          <a:bodyPr wrap="square" rtlCol="0">
            <a:spAutoFit/>
          </a:bodyPr>
          <a:lstStyle/>
          <a:p>
            <a:r>
              <a:rPr lang="sv-SE" sz="2000" dirty="0"/>
              <a:t>2020  vill vi genomföra medlemsmöten i samma omfattning som tidigare. Varje möte skall ha ett intressant och givande innehåll. Vid samtliga möten  anordnas lotterier. Förutom Jönköping vill vi genomföra minst ett möte i Tranås.</a:t>
            </a:r>
          </a:p>
        </p:txBody>
      </p:sp>
      <p:pic>
        <p:nvPicPr>
          <p:cNvPr id="8" name="Bildobjekt 7" descr="Rosariet09082.jpg"/>
          <p:cNvPicPr>
            <a:picLocks noChangeAspect="1"/>
          </p:cNvPicPr>
          <p:nvPr/>
        </p:nvPicPr>
        <p:blipFill>
          <a:blip r:embed="rId4" cstate="print"/>
          <a:stretch>
            <a:fillRect/>
          </a:stretch>
        </p:blipFill>
        <p:spPr>
          <a:xfrm>
            <a:off x="323528" y="3356992"/>
            <a:ext cx="3662605" cy="245860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1930226"/>
          </a:xfrm>
        </p:spPr>
        <p:txBody>
          <a:bodyPr>
            <a:normAutofit fontScale="90000"/>
          </a:bodyPr>
          <a:lstStyle/>
          <a:p>
            <a:pPr algn="l"/>
            <a:r>
              <a:rPr lang="sv-SE" b="1" dirty="0"/>
              <a:t>Reseverksamhet </a:t>
            </a:r>
            <a:br>
              <a:rPr lang="sv-SE" b="1" dirty="0"/>
            </a:br>
            <a:r>
              <a:rPr lang="sv-SE" sz="2200" dirty="0"/>
              <a:t>Resor som avdelningen anordnar har alltid varit populära och oftast  snabbt fulltecknade. Hur anmälan till avdelningens resor går till, framgår av vår- och höstprogrammet.</a:t>
            </a:r>
            <a:br>
              <a:rPr lang="sv-SE" sz="2000" b="1" dirty="0"/>
            </a:br>
            <a:endParaRPr lang="sv-SE" b="1" dirty="0"/>
          </a:p>
        </p:txBody>
      </p:sp>
      <p:pic>
        <p:nvPicPr>
          <p:cNvPr id="4" name="Platshållare för innehåll 4" descr="nya-SKPF-logga.jpg"/>
          <p:cNvPicPr>
            <a:picLocks noGrp="1" noChangeAspect="1"/>
          </p:cNvPicPr>
          <p:nvPr>
            <p:ph idx="1"/>
          </p:nvPr>
        </p:nvPicPr>
        <p:blipFill>
          <a:blip r:embed="rId3" cstate="print"/>
          <a:stretch>
            <a:fillRect/>
          </a:stretch>
        </p:blipFill>
        <p:spPr>
          <a:xfrm>
            <a:off x="7524328" y="6021288"/>
            <a:ext cx="1442258" cy="652549"/>
          </a:xfrm>
          <a:prstGeom prst="rect">
            <a:avLst/>
          </a:prstGeom>
        </p:spPr>
      </p:pic>
      <p:sp>
        <p:nvSpPr>
          <p:cNvPr id="5" name="textruta 4"/>
          <p:cNvSpPr txBox="1"/>
          <p:nvPr/>
        </p:nvSpPr>
        <p:spPr>
          <a:xfrm>
            <a:off x="3995936" y="2564904"/>
            <a:ext cx="4104456" cy="369332"/>
          </a:xfrm>
          <a:prstGeom prst="rect">
            <a:avLst/>
          </a:prstGeom>
          <a:solidFill>
            <a:schemeClr val="accent6">
              <a:lumMod val="60000"/>
              <a:lumOff val="40000"/>
            </a:schemeClr>
          </a:solidFill>
        </p:spPr>
        <p:txBody>
          <a:bodyPr wrap="square" rtlCol="0">
            <a:spAutoFit/>
          </a:bodyPr>
          <a:lstStyle/>
          <a:p>
            <a:r>
              <a:rPr lang="sv-SE" dirty="0"/>
              <a:t>Under 2020 planeras fyra </a:t>
            </a:r>
            <a:r>
              <a:rPr lang="sv-SE" dirty="0" err="1"/>
              <a:t>endagarsresor</a:t>
            </a:r>
            <a:endParaRPr lang="sv-SE" dirty="0"/>
          </a:p>
        </p:txBody>
      </p:sp>
      <p:pic>
        <p:nvPicPr>
          <p:cNvPr id="2052" name="Picture 4" descr="Bildresultat för Bussresa"/>
          <p:cNvPicPr>
            <a:picLocks noChangeAspect="1" noChangeArrowheads="1"/>
          </p:cNvPicPr>
          <p:nvPr/>
        </p:nvPicPr>
        <p:blipFill>
          <a:blip r:embed="rId4" cstate="print"/>
          <a:srcRect/>
          <a:stretch>
            <a:fillRect/>
          </a:stretch>
        </p:blipFill>
        <p:spPr bwMode="auto">
          <a:xfrm>
            <a:off x="395536" y="3789040"/>
            <a:ext cx="4536504" cy="1802742"/>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pPr algn="l"/>
            <a:r>
              <a:rPr lang="sv-SE" b="1" dirty="0"/>
              <a:t>Studieverksamhet </a:t>
            </a:r>
            <a:br>
              <a:rPr lang="sv-SE" sz="2000" b="1" dirty="0"/>
            </a:br>
            <a:r>
              <a:rPr lang="sv-SE" sz="2000" dirty="0"/>
              <a:t>Utgör en viktig del av avdelningens verksamhet och omfattningen av studiecirklar bör öka.</a:t>
            </a:r>
            <a:endParaRPr lang="sv-SE" dirty="0"/>
          </a:p>
        </p:txBody>
      </p:sp>
      <p:pic>
        <p:nvPicPr>
          <p:cNvPr id="4" name="Platshållare för innehåll 4" descr="nya-SKPF-logga.jpg"/>
          <p:cNvPicPr>
            <a:picLocks noGrp="1" noChangeAspect="1"/>
          </p:cNvPicPr>
          <p:nvPr>
            <p:ph idx="1"/>
          </p:nvPr>
        </p:nvPicPr>
        <p:blipFill>
          <a:blip r:embed="rId3" cstate="print"/>
          <a:stretch>
            <a:fillRect/>
          </a:stretch>
        </p:blipFill>
        <p:spPr>
          <a:xfrm>
            <a:off x="7524328" y="6021288"/>
            <a:ext cx="1442258" cy="652549"/>
          </a:xfrm>
          <a:prstGeom prst="rect">
            <a:avLst/>
          </a:prstGeom>
        </p:spPr>
      </p:pic>
      <p:sp>
        <p:nvSpPr>
          <p:cNvPr id="5" name="textruta 4"/>
          <p:cNvSpPr txBox="1"/>
          <p:nvPr/>
        </p:nvSpPr>
        <p:spPr>
          <a:xfrm>
            <a:off x="4788024" y="2132856"/>
            <a:ext cx="3744416" cy="2585323"/>
          </a:xfrm>
          <a:prstGeom prst="rect">
            <a:avLst/>
          </a:prstGeom>
          <a:solidFill>
            <a:schemeClr val="accent6">
              <a:lumMod val="60000"/>
              <a:lumOff val="40000"/>
            </a:schemeClr>
          </a:solidFill>
        </p:spPr>
        <p:txBody>
          <a:bodyPr wrap="square" rtlCol="0">
            <a:spAutoFit/>
          </a:bodyPr>
          <a:lstStyle/>
          <a:p>
            <a:r>
              <a:rPr lang="sv-SE" dirty="0"/>
              <a:t>Studieprogrammet skall presenteras på medlemsmötet i oktober.</a:t>
            </a:r>
          </a:p>
          <a:p>
            <a:r>
              <a:rPr lang="sv-SE" dirty="0"/>
              <a:t>Studieorganisatören bör ingå i styrelsen. Vi skall satsa på fler engagerade cirkelledare som </a:t>
            </a:r>
            <a:r>
              <a:rPr lang="sv-SE" dirty="0" err="1"/>
              <a:t>presen-</a:t>
            </a:r>
            <a:r>
              <a:rPr lang="sv-SE" dirty="0"/>
              <a:t> </a:t>
            </a:r>
            <a:r>
              <a:rPr lang="sv-SE" dirty="0" err="1"/>
              <a:t>terar</a:t>
            </a:r>
            <a:r>
              <a:rPr lang="sv-SE" dirty="0"/>
              <a:t> sina cirklar på  medlemsmöten.</a:t>
            </a:r>
          </a:p>
          <a:p>
            <a:r>
              <a:rPr lang="sv-SE" dirty="0"/>
              <a:t>Vi planerar att genomföra följande cirklar: Yoga, fågelskådning, data, promenader samt läscirkel.</a:t>
            </a:r>
          </a:p>
        </p:txBody>
      </p:sp>
      <p:pic>
        <p:nvPicPr>
          <p:cNvPr id="23554" name="Picture 2" descr="http://tse1.mm.bing.net/th?&amp;id=OIP.M81938da57d21426a901703c5d8f5b879o0&amp;w=248&amp;h=215&amp;c=0&amp;pid=1.9&amp;rs=0&amp;p=0&amp;r=0"/>
          <p:cNvPicPr>
            <a:picLocks noChangeAspect="1" noChangeArrowheads="1"/>
          </p:cNvPicPr>
          <p:nvPr/>
        </p:nvPicPr>
        <p:blipFill>
          <a:blip r:embed="rId4" cstate="print"/>
          <a:srcRect/>
          <a:stretch>
            <a:fillRect/>
          </a:stretch>
        </p:blipFill>
        <p:spPr bwMode="auto">
          <a:xfrm>
            <a:off x="611560" y="1700808"/>
            <a:ext cx="4248472" cy="3683153"/>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pPr algn="l"/>
            <a:r>
              <a:rPr lang="sv-SE" b="1" dirty="0"/>
              <a:t>Aktivitetsträffar</a:t>
            </a:r>
            <a:br>
              <a:rPr lang="sv-SE" sz="2000" dirty="0"/>
            </a:br>
            <a:r>
              <a:rPr lang="sv-SE" sz="2000" dirty="0"/>
              <a:t>Gemenskapen med andra människor tillhör det som ger livet mening och innehåll.</a:t>
            </a:r>
            <a:endParaRPr lang="sv-SE" dirty="0"/>
          </a:p>
        </p:txBody>
      </p:sp>
      <p:pic>
        <p:nvPicPr>
          <p:cNvPr id="4" name="Platshållare för innehåll 4" descr="nya-SKPF-logga.jpg"/>
          <p:cNvPicPr>
            <a:picLocks noGrp="1" noChangeAspect="1"/>
          </p:cNvPicPr>
          <p:nvPr>
            <p:ph idx="1"/>
          </p:nvPr>
        </p:nvPicPr>
        <p:blipFill>
          <a:blip r:embed="rId3" cstate="print"/>
          <a:stretch>
            <a:fillRect/>
          </a:stretch>
        </p:blipFill>
        <p:spPr>
          <a:xfrm>
            <a:off x="7524328" y="6021288"/>
            <a:ext cx="1442258" cy="652549"/>
          </a:xfrm>
          <a:prstGeom prst="rect">
            <a:avLst/>
          </a:prstGeom>
        </p:spPr>
      </p:pic>
      <p:sp>
        <p:nvSpPr>
          <p:cNvPr id="5" name="textruta 4"/>
          <p:cNvSpPr txBox="1"/>
          <p:nvPr/>
        </p:nvSpPr>
        <p:spPr>
          <a:xfrm>
            <a:off x="4860032" y="2420888"/>
            <a:ext cx="3240360" cy="1754326"/>
          </a:xfrm>
          <a:prstGeom prst="rect">
            <a:avLst/>
          </a:prstGeom>
          <a:solidFill>
            <a:schemeClr val="accent6">
              <a:lumMod val="60000"/>
              <a:lumOff val="40000"/>
            </a:schemeClr>
          </a:solidFill>
        </p:spPr>
        <p:txBody>
          <a:bodyPr wrap="square" rtlCol="0">
            <a:spAutoFit/>
          </a:bodyPr>
          <a:lstStyle/>
          <a:p>
            <a:r>
              <a:rPr lang="sv-SE" dirty="0"/>
              <a:t>Under 2020  anordnar vi  aktivitetsträffar.</a:t>
            </a:r>
          </a:p>
          <a:p>
            <a:r>
              <a:rPr lang="sv-SE" dirty="0"/>
              <a:t>Styrelsen planerar vilka träffar som skall genomföras och vem som skall organisera och ansvara för respektive träff.</a:t>
            </a:r>
          </a:p>
        </p:txBody>
      </p:sp>
      <p:pic>
        <p:nvPicPr>
          <p:cNvPr id="25602" name="Picture 2" descr="Bildresultat för blomsterbindning"/>
          <p:cNvPicPr>
            <a:picLocks noChangeAspect="1" noChangeArrowheads="1"/>
          </p:cNvPicPr>
          <p:nvPr/>
        </p:nvPicPr>
        <p:blipFill>
          <a:blip r:embed="rId4" cstate="print"/>
          <a:srcRect/>
          <a:stretch>
            <a:fillRect/>
          </a:stretch>
        </p:blipFill>
        <p:spPr bwMode="auto">
          <a:xfrm>
            <a:off x="251520" y="2348880"/>
            <a:ext cx="4212468" cy="2808312"/>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1930226"/>
          </a:xfrm>
        </p:spPr>
        <p:txBody>
          <a:bodyPr>
            <a:normAutofit fontScale="90000"/>
          </a:bodyPr>
          <a:lstStyle/>
          <a:p>
            <a:pPr algn="l"/>
            <a:r>
              <a:rPr lang="sv-SE" b="1" dirty="0"/>
              <a:t>Friskvård</a:t>
            </a:r>
            <a:r>
              <a:rPr lang="sv-SE" dirty="0"/>
              <a:t>  </a:t>
            </a:r>
            <a:br>
              <a:rPr lang="sv-SE" sz="2000" dirty="0"/>
            </a:br>
            <a:r>
              <a:rPr lang="sv-SE" sz="2200" dirty="0"/>
              <a:t> Alla vill vi må bra och kunna vara aktiva även som äldre. Motion bidrar till att många håller sig friska, ger lust och glädje i fritiden. </a:t>
            </a:r>
            <a:br>
              <a:rPr lang="sv-SE" dirty="0"/>
            </a:br>
            <a:endParaRPr lang="sv-SE" dirty="0"/>
          </a:p>
        </p:txBody>
      </p:sp>
      <p:pic>
        <p:nvPicPr>
          <p:cNvPr id="4" name="Platshållare för innehåll 4" descr="nya-SKPF-logga.jpg"/>
          <p:cNvPicPr>
            <a:picLocks noChangeAspect="1"/>
          </p:cNvPicPr>
          <p:nvPr/>
        </p:nvPicPr>
        <p:blipFill>
          <a:blip r:embed="rId3" cstate="print"/>
          <a:stretch>
            <a:fillRect/>
          </a:stretch>
        </p:blipFill>
        <p:spPr>
          <a:xfrm>
            <a:off x="7524328" y="6021288"/>
            <a:ext cx="1442258" cy="652549"/>
          </a:xfrm>
          <a:prstGeom prst="rect">
            <a:avLst/>
          </a:prstGeom>
        </p:spPr>
      </p:pic>
      <p:pic>
        <p:nvPicPr>
          <p:cNvPr id="9" name="Platshållare för innehåll 8" descr="th (1).jpg"/>
          <p:cNvPicPr>
            <a:picLocks noGrp="1" noChangeAspect="1"/>
          </p:cNvPicPr>
          <p:nvPr>
            <p:ph idx="1"/>
          </p:nvPr>
        </p:nvPicPr>
        <p:blipFill>
          <a:blip r:embed="rId4" cstate="print"/>
          <a:stretch>
            <a:fillRect/>
          </a:stretch>
        </p:blipFill>
        <p:spPr>
          <a:xfrm>
            <a:off x="323528" y="2708920"/>
            <a:ext cx="3860622" cy="1872208"/>
          </a:xfrm>
        </p:spPr>
      </p:pic>
      <p:sp>
        <p:nvSpPr>
          <p:cNvPr id="8" name="textruta 7"/>
          <p:cNvSpPr txBox="1"/>
          <p:nvPr/>
        </p:nvSpPr>
        <p:spPr>
          <a:xfrm>
            <a:off x="4283968" y="2708920"/>
            <a:ext cx="4320480" cy="1477328"/>
          </a:xfrm>
          <a:prstGeom prst="rect">
            <a:avLst/>
          </a:prstGeom>
          <a:solidFill>
            <a:schemeClr val="accent6">
              <a:lumMod val="60000"/>
              <a:lumOff val="40000"/>
            </a:schemeClr>
          </a:solidFill>
        </p:spPr>
        <p:txBody>
          <a:bodyPr wrap="square" rtlCol="0">
            <a:spAutoFit/>
          </a:bodyPr>
          <a:lstStyle/>
          <a:p>
            <a:r>
              <a:rPr lang="sv-SE" dirty="0"/>
              <a:t>Under 2020 fortsätter bouleverksamheten, deltagandet i blodomloppet och promenader. </a:t>
            </a:r>
          </a:p>
          <a:p>
            <a:r>
              <a:rPr lang="sv-SE" dirty="0"/>
              <a:t>Fler medlemmar deltar i aktiviteterna.</a:t>
            </a:r>
          </a:p>
          <a:p>
            <a:endParaRPr lang="sv-SE"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pPr algn="l"/>
            <a:r>
              <a:rPr lang="sv-SE" b="1" dirty="0"/>
              <a:t>Kommunala Pensionärsråd (KPR) </a:t>
            </a:r>
            <a:br>
              <a:rPr lang="sv-SE" sz="2000" dirty="0"/>
            </a:br>
            <a:r>
              <a:rPr lang="sv-SE" sz="2200" dirty="0"/>
              <a:t>Förbundet anser att det är mycket viktigt att stärka äldres ställning i de regionala och kommunala processer som styr lokala beslut inom framförallt äldreomsorgen och vården .</a:t>
            </a:r>
          </a:p>
        </p:txBody>
      </p:sp>
      <p:pic>
        <p:nvPicPr>
          <p:cNvPr id="4" name="Platshållare för innehåll 4" descr="nya-SKPF-logga.jpg"/>
          <p:cNvPicPr>
            <a:picLocks noGrp="1" noChangeAspect="1"/>
          </p:cNvPicPr>
          <p:nvPr>
            <p:ph idx="1"/>
          </p:nvPr>
        </p:nvPicPr>
        <p:blipFill>
          <a:blip r:embed="rId3" cstate="print"/>
          <a:stretch>
            <a:fillRect/>
          </a:stretch>
        </p:blipFill>
        <p:spPr>
          <a:xfrm>
            <a:off x="7524328" y="6021288"/>
            <a:ext cx="1442258" cy="652549"/>
          </a:xfrm>
          <a:prstGeom prst="rect">
            <a:avLst/>
          </a:prstGeom>
        </p:spPr>
      </p:pic>
      <p:sp>
        <p:nvSpPr>
          <p:cNvPr id="5" name="textruta 4"/>
          <p:cNvSpPr txBox="1"/>
          <p:nvPr/>
        </p:nvSpPr>
        <p:spPr>
          <a:xfrm>
            <a:off x="3779912" y="2564904"/>
            <a:ext cx="4680520" cy="1477328"/>
          </a:xfrm>
          <a:prstGeom prst="rect">
            <a:avLst/>
          </a:prstGeom>
          <a:solidFill>
            <a:schemeClr val="accent6">
              <a:lumMod val="60000"/>
              <a:lumOff val="40000"/>
            </a:schemeClr>
          </a:solidFill>
        </p:spPr>
        <p:txBody>
          <a:bodyPr wrap="square" rtlCol="0">
            <a:spAutoFit/>
          </a:bodyPr>
          <a:lstStyle/>
          <a:p>
            <a:r>
              <a:rPr lang="sv-SE" dirty="0"/>
              <a:t>Avdelningen skall ha representanter i så många kommuner som möjligt inom vårt verksamhetsområde.</a:t>
            </a:r>
          </a:p>
          <a:p>
            <a:r>
              <a:rPr lang="sv-SE" dirty="0"/>
              <a:t>Styrelsen träffar KPR-ledamöterna minst en gång under året.</a:t>
            </a:r>
          </a:p>
        </p:txBody>
      </p:sp>
      <p:pic>
        <p:nvPicPr>
          <p:cNvPr id="27650" name="Picture 2" descr="Bildresultat för sammanträde"/>
          <p:cNvPicPr>
            <a:picLocks noChangeAspect="1" noChangeArrowheads="1"/>
          </p:cNvPicPr>
          <p:nvPr/>
        </p:nvPicPr>
        <p:blipFill>
          <a:blip r:embed="rId4" cstate="print"/>
          <a:srcRect/>
          <a:stretch>
            <a:fillRect/>
          </a:stretch>
        </p:blipFill>
        <p:spPr bwMode="auto">
          <a:xfrm>
            <a:off x="251520" y="2564904"/>
            <a:ext cx="3312368" cy="1897758"/>
          </a:xfrm>
          <a:prstGeom prst="rect">
            <a:avLst/>
          </a:prstGeom>
          <a:noFill/>
        </p:spPr>
      </p:pic>
    </p:spTree>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252</TotalTime>
  <Words>195</Words>
  <Application>Microsoft Office PowerPoint</Application>
  <PresentationFormat>Bildspel på skärmen (4:3)</PresentationFormat>
  <Paragraphs>35</Paragraphs>
  <Slides>8</Slides>
  <Notes>8</Notes>
  <HiddenSlides>0</HiddenSlides>
  <MMClips>0</MMClips>
  <ScaleCrop>false</ScaleCrop>
  <HeadingPairs>
    <vt:vector size="6" baseType="variant">
      <vt:variant>
        <vt:lpstr>Använt teckensnitt</vt:lpstr>
      </vt:variant>
      <vt:variant>
        <vt:i4>2</vt:i4>
      </vt:variant>
      <vt:variant>
        <vt:lpstr>Tema</vt:lpstr>
      </vt:variant>
      <vt:variant>
        <vt:i4>1</vt:i4>
      </vt:variant>
      <vt:variant>
        <vt:lpstr>Bildrubriker</vt:lpstr>
      </vt:variant>
      <vt:variant>
        <vt:i4>8</vt:i4>
      </vt:variant>
    </vt:vector>
  </HeadingPairs>
  <TitlesOfParts>
    <vt:vector size="11" baseType="lpstr">
      <vt:lpstr>Arial</vt:lpstr>
      <vt:lpstr>Calibri</vt:lpstr>
      <vt:lpstr>Office-tema</vt:lpstr>
      <vt:lpstr> Avdelning 11</vt:lpstr>
      <vt:lpstr>Medlemsrekrytering Förbundets verksamhetsmål för 2020 är att öka medlemsrekryteringen .En viktig uppgift när det gäller medlemstillväxt är att attrahera och aktivera yngre pensionärer.  </vt:lpstr>
      <vt:lpstr>Medlemsmöten  En av våra viktigaste uppgifter är att erbjuda medlemmarna en bred gemenskap för att motverka ensamhet och isolering. Gemenskapen med andra människor tillhör det som ger livet mening och innehåll. </vt:lpstr>
      <vt:lpstr>Reseverksamhet  Resor som avdelningen anordnar har alltid varit populära och oftast  snabbt fulltecknade. Hur anmälan till avdelningens resor går till, framgår av vår- och höstprogrammet. </vt:lpstr>
      <vt:lpstr>Studieverksamhet  Utgör en viktig del av avdelningens verksamhet och omfattningen av studiecirklar bör öka.</vt:lpstr>
      <vt:lpstr>Aktivitetsträffar Gemenskapen med andra människor tillhör det som ger livet mening och innehåll.</vt:lpstr>
      <vt:lpstr>Friskvård    Alla vill vi må bra och kunna vara aktiva även som äldre. Motion bidrar till att många håller sig friska, ger lust och glädje i fritiden.  </vt:lpstr>
      <vt:lpstr>Kommunala Pensionärsråd (KPR)  Förbundet anser att det är mycket viktigt att stärka äldres ställning i de regionala och kommunala processer som styr lokala beslut inom framförallt äldreomsorgen och vården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Bild 1</dc:title>
  <dc:creator>Conny</dc:creator>
  <cp:lastModifiedBy>Johan Stavfors</cp:lastModifiedBy>
  <cp:revision>37</cp:revision>
  <dcterms:created xsi:type="dcterms:W3CDTF">2016-09-29T14:53:47Z</dcterms:created>
  <dcterms:modified xsi:type="dcterms:W3CDTF">2019-10-04T12:02:32Z</dcterms:modified>
</cp:coreProperties>
</file>