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6"/>
  </p:sldMasterIdLst>
  <p:notesMasterIdLst>
    <p:notesMasterId r:id="rId23"/>
  </p:notesMasterIdLst>
  <p:handoutMasterIdLst>
    <p:handoutMasterId r:id="rId24"/>
  </p:handoutMasterIdLst>
  <p:sldIdLst>
    <p:sldId id="289" r:id="rId7"/>
    <p:sldId id="1089" r:id="rId8"/>
    <p:sldId id="291" r:id="rId9"/>
    <p:sldId id="292" r:id="rId10"/>
    <p:sldId id="1077" r:id="rId11"/>
    <p:sldId id="1076" r:id="rId12"/>
    <p:sldId id="1090" r:id="rId13"/>
    <p:sldId id="295" r:id="rId14"/>
    <p:sldId id="1091" r:id="rId15"/>
    <p:sldId id="1088" r:id="rId16"/>
    <p:sldId id="297" r:id="rId17"/>
    <p:sldId id="299" r:id="rId18"/>
    <p:sldId id="303" r:id="rId19"/>
    <p:sldId id="300" r:id="rId20"/>
    <p:sldId id="301" r:id="rId21"/>
    <p:sldId id="302" r:id="rId22"/>
  </p:sldIdLst>
  <p:sldSz cx="12192000" cy="6858000"/>
  <p:notesSz cx="6858000" cy="9144000"/>
  <p:embeddedFontLst>
    <p:embeddedFont>
      <p:font typeface="Pensio Sans Medium" panose="00000500000000000000" charset="0"/>
      <p:regular r:id="rId25"/>
    </p:embeddedFont>
    <p:embeddedFont>
      <p:font typeface="Pensio Sans Normal" panose="00000500000000000000" charset="0"/>
      <p:regular r:id="rId26"/>
      <p:italic r:id="rId27"/>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l Olofsson" initials="RO" lastIdx="10" clrIdx="0">
    <p:extLst>
      <p:ext uri="{19B8F6BF-5375-455C-9EA6-DF929625EA0E}">
        <p15:presenceInfo xmlns:p15="http://schemas.microsoft.com/office/powerpoint/2012/main" userId="S-1-5-21-1235689106-1791388382-1711286387-42888" providerId="AD"/>
      </p:ext>
    </p:extLst>
  </p:cmAuthor>
  <p:cmAuthor id="2" name="Liselotte Hollsten" initials="LH" lastIdx="6" clrIdx="1">
    <p:extLst>
      <p:ext uri="{19B8F6BF-5375-455C-9EA6-DF929625EA0E}">
        <p15:presenceInfo xmlns:p15="http://schemas.microsoft.com/office/powerpoint/2012/main" userId="S-1-5-21-1235689106-1791388382-1711286387-39748" providerId="AD"/>
      </p:ext>
    </p:extLst>
  </p:cmAuthor>
  <p:cmAuthor id="3" name="Linda Nygren" initials="LN" lastIdx="1" clrIdx="2">
    <p:extLst>
      <p:ext uri="{19B8F6BF-5375-455C-9EA6-DF929625EA0E}">
        <p15:presenceInfo xmlns:p15="http://schemas.microsoft.com/office/powerpoint/2012/main" userId="S-1-5-21-1235689106-1791388382-1711286387-19520" providerId="AD"/>
      </p:ext>
    </p:extLst>
  </p:cmAuthor>
  <p:cmAuthor id="4" name="Annika Nordgren" initials="AN" lastIdx="2" clrIdx="3">
    <p:extLst>
      <p:ext uri="{19B8F6BF-5375-455C-9EA6-DF929625EA0E}">
        <p15:presenceInfo xmlns:p15="http://schemas.microsoft.com/office/powerpoint/2012/main" userId="S-1-5-21-1235689106-1791388382-1711286387-356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7394" autoAdjust="0"/>
  </p:normalViewPr>
  <p:slideViewPr>
    <p:cSldViewPr snapToGrid="0">
      <p:cViewPr varScale="1">
        <p:scale>
          <a:sx n="73" d="100"/>
          <a:sy n="73" d="100"/>
        </p:scale>
        <p:origin x="1836" y="66"/>
      </p:cViewPr>
      <p:guideLst/>
    </p:cSldViewPr>
  </p:slideViewPr>
  <p:notesTextViewPr>
    <p:cViewPr>
      <p:scale>
        <a:sx n="3" d="2"/>
        <a:sy n="3" d="2"/>
      </p:scale>
      <p:origin x="0" y="0"/>
    </p:cViewPr>
  </p:notesTextViewPr>
  <p:notesViewPr>
    <p:cSldViewPr snapToGrid="0" showGuides="1">
      <p:cViewPr varScale="1">
        <p:scale>
          <a:sx n="92" d="100"/>
          <a:sy n="92" d="100"/>
        </p:scale>
        <p:origin x="280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32" Type="http://schemas.openxmlformats.org/officeDocument/2006/relationships/tableStyles" Target="tableStyles.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30" Type="http://schemas.openxmlformats.org/officeDocument/2006/relationships/viewProps" Target="viewProps.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2022-08-31</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2022-08-31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pensionsmyndigheten.se/ansokb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noProof="0" dirty="0">
                <a:latin typeface="Arial" panose="020B0604020202020204" pitchFamily="34" charset="0"/>
                <a:cs typeface="Arial" panose="020B0604020202020204" pitchFamily="34" charset="0"/>
              </a:rPr>
              <a:t>Pensionsmyndigheten</a:t>
            </a:r>
            <a:r>
              <a:rPr lang="sv-SE" altLang="sv-SE" baseline="0" dirty="0">
                <a:latin typeface="Arial" panose="020B0604020202020204" pitchFamily="34" charset="0"/>
                <a:cs typeface="Arial" panose="020B0604020202020204" pitchFamily="34" charset="0"/>
              </a:rPr>
              <a:t> har i uppdrag att verka för att mörkertalet inom bostadstillägg minskar. Med mörkertalet menar vi den grupp pensionärer som har rätt till bostadstillägg men som inte ansöker om förmånen. Syftet med materialet som ni ska få ta del av är att skapa förståelse för vilka pensionärer som kan ha rätt till bostadstillägg, hur man kan se om man kan ha rätt till det och hur man ansöker om bostadstillägg.</a:t>
            </a:r>
            <a:endParaRPr lang="sv-SE" altLang="sv-SE" dirty="0">
              <a:latin typeface="Arial" panose="020B0604020202020204" pitchFamily="34" charset="0"/>
              <a:cs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1222478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Gör alltid en beräkning innan du ansöker. Beräkningen gör du enklast på Pensionsmyndighetens webbplats.</a:t>
            </a:r>
          </a:p>
          <a:p>
            <a:r>
              <a:rPr lang="sv-SE" dirty="0"/>
              <a:t>Beräkningen visar om du, utifrån din bostadskostnad, inkomster och tillgångar, bör ansöka om bostadstillägg. Inga uppgifter sparas i beräkningen. Om det behövs kanske någon i din närhet kan hjälpa till med beräkningen. Du kan även ringa kundservice på 0771- 776 776 eller besöka ett servicekontor så får du hjälp. Om du går till ett servicekontor eller tar hjälp av kundservice behöver du ta fram uppgifter om bostadskostnad, inkomster och tillgångar.</a:t>
            </a:r>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2236344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Enklast ansöker du på Pensionsmyndighetens webbplats </a:t>
            </a:r>
            <a:r>
              <a:rPr lang="sv-SE" i="1" dirty="0">
                <a:hlinkClick r:id="rId3"/>
              </a:rPr>
              <a:t>www.pensionsmyndigheten.se/ansokbt</a:t>
            </a:r>
            <a:r>
              <a:rPr lang="sv-SE" dirty="0"/>
              <a:t> med en e-legitimation.</a:t>
            </a:r>
          </a:p>
          <a:p>
            <a:r>
              <a:rPr lang="sv-SE" dirty="0"/>
              <a:t>Du kan även ansöka via blankett som du laddar ner från webbplatsen eller beställer från kundservice. Inga handlingar behöver bifogas. Det finns en blanketthjälp på pensionsmyndigheten.se med exempel för hur du fyller i ansökan rätt.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 behörig anhörig kan sköta ansökan, vi återkommer om detta här längre fram.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3168213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Fyll i alla uppgifter noga för ett snabbare beslut, ta hjälp av ifyllnadsbeskrivningen till blanketten eller de olika informationsrutorna i webbansökan. Om Pensionsmyndigheten behöver komplettera ansökan tar handläggningen längre tid.</a:t>
            </a:r>
          </a:p>
          <a:p>
            <a:r>
              <a:rPr lang="sv-SE" dirty="0"/>
              <a:t>Ring gärna kundservice eller besök ett servicekontor för att få hjälp. </a:t>
            </a:r>
          </a:p>
          <a:p>
            <a:r>
              <a:rPr lang="sv-SE" dirty="0"/>
              <a:t>Kanske även någon närstående kan hjälpa till?</a:t>
            </a:r>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3280157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 Läsa upp bildtexten.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kern="0" dirty="0"/>
              <a:t>Läs mer på pensionsmyndigheten.se.</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3631748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baseline="0" dirty="0"/>
              <a:t>Sammanfattningsvis, genom en beräkning så kan du se om det är någon idé att gå vidare och ansöka om bostadstillägg. Om du inte är bekväm med datorer så får du givetvis hjälp på annat sätt.</a:t>
            </a:r>
          </a:p>
          <a:p>
            <a:r>
              <a:rPr lang="sv-SE" dirty="0"/>
              <a:t>Och du är förstås välkommen att kontakta Pensionsmyndigheten</a:t>
            </a:r>
            <a:r>
              <a:rPr lang="sv-SE" baseline="0" dirty="0"/>
              <a:t> för alla slags frågor om pension och bostadstillägg.</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1361631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Sprid gärna den här</a:t>
            </a:r>
            <a:r>
              <a:rPr lang="sv-SE" baseline="0" dirty="0"/>
              <a:t> informationen vidare till andra. Stort tack från Pensionsmyndigheten.</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a:p>
        </p:txBody>
      </p:sp>
    </p:spTree>
    <p:extLst>
      <p:ext uri="{BB962C8B-B14F-4D97-AF65-F5344CB8AC3E}">
        <p14:creationId xmlns:p14="http://schemas.microsoft.com/office/powerpoint/2010/main" val="521027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Idag får ca </a:t>
            </a:r>
            <a:r>
              <a:rPr lang="sv-SE" dirty="0">
                <a:highlight>
                  <a:srgbClr val="FFFF00"/>
                </a:highlight>
              </a:rPr>
              <a:t>290 000 </a:t>
            </a:r>
            <a:r>
              <a:rPr lang="sv-SE" dirty="0"/>
              <a:t>pensionärer bostadstillägg. </a:t>
            </a:r>
          </a:p>
          <a:p>
            <a:endParaRPr lang="sv-SE" dirty="0"/>
          </a:p>
          <a:p>
            <a:r>
              <a:rPr lang="sv-SE" dirty="0"/>
              <a:t>Pensionsmyndighetens</a:t>
            </a:r>
            <a:r>
              <a:rPr lang="sv-SE" baseline="0" dirty="0"/>
              <a:t> tidigare uppskattningar visar att det kan finnas ytterligare drygt 100 000 pensionärer som skulle kunna få bostadstillägg men som av olika anledningar inte har ansökt och därmed går miste om pengar de har rätt till. Regeländringar från augusti 2022 innebär att ännu fler kommer att kunna ha rätt till bostadstillägg.</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a:t>
            </a:fld>
            <a:endParaRPr lang="sv-SE"/>
          </a:p>
        </p:txBody>
      </p:sp>
    </p:spTree>
    <p:extLst>
      <p:ext uri="{BB962C8B-B14F-4D97-AF65-F5344CB8AC3E}">
        <p14:creationId xmlns:p14="http://schemas.microsoft.com/office/powerpoint/2010/main" val="315097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dirty="0">
                <a:latin typeface="Arial" panose="020B0604020202020204" pitchFamily="34" charset="0"/>
                <a:cs typeface="Arial" panose="020B0604020202020204" pitchFamily="34" charset="0"/>
              </a:rPr>
              <a:t>Bostadstillägg är ett skattefritt tillägg till den allmänna pensionen. Bostadstillägget är en</a:t>
            </a:r>
            <a:r>
              <a:rPr lang="sv-SE" altLang="sv-SE" baseline="0" dirty="0">
                <a:latin typeface="Arial" panose="020B0604020202020204" pitchFamily="34" charset="0"/>
                <a:cs typeface="Arial" panose="020B0604020202020204" pitchFamily="34" charset="0"/>
              </a:rPr>
              <a:t> del av grundskyddet precis som garantipension.</a:t>
            </a:r>
            <a:endParaRPr lang="sv-SE" altLang="sv-SE" dirty="0">
              <a:latin typeface="Arial" panose="020B0604020202020204" pitchFamily="34" charset="0"/>
              <a:cs typeface="Arial" panose="020B0604020202020204" pitchFamily="34" charset="0"/>
            </a:endParaRPr>
          </a:p>
          <a:p>
            <a:pPr eaLnBrk="1" hangingPunct="1"/>
            <a:endParaRPr lang="sv-SE" altLang="sv-SE" b="1"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sz="1200" b="0" dirty="0">
                <a:latin typeface="Arial" panose="020B0604020202020204" pitchFamily="34" charset="0"/>
                <a:cs typeface="Arial" panose="020B0604020202020204" pitchFamily="34" charset="0"/>
              </a:rPr>
              <a:t>Det</a:t>
            </a:r>
            <a:r>
              <a:rPr lang="sv-SE" altLang="sv-SE" sz="1200" b="0" baseline="0" dirty="0">
                <a:latin typeface="Arial" panose="020B0604020202020204" pitchFamily="34" charset="0"/>
                <a:cs typeface="Arial" panose="020B0604020202020204" pitchFamily="34" charset="0"/>
              </a:rPr>
              <a:t> som avgör om du har rätt till bostadstillägg är din familjesituation och kombinationen mellan din bostadskostnad, din inkomst och eventuella tillgångar. Om du lever tillsammans med någon som gift eller sambo är det era gemensamma inkomster och tillgångar som tas med i beräkningen.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Medelbeloppet under första delen av 2022 har varit drygt 3 000 kronor per månad men höjs från augusti 2022 pga. regeländringarna.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664167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80000"/>
              </a:lnSpc>
              <a:spcBef>
                <a:spcPct val="30000"/>
              </a:spcBef>
              <a:spcAft>
                <a:spcPct val="0"/>
              </a:spcAft>
              <a:buClrTx/>
              <a:buSzTx/>
              <a:buFontTx/>
              <a:buNone/>
              <a:tabLst/>
              <a:defRPr/>
            </a:pPr>
            <a:r>
              <a:rPr lang="sv-SE" dirty="0"/>
              <a:t>Du kan ansöka om du bor i Sverige, är över 65 år och tar ut hela din allmänna pension. Om du är född 1958 eller 1959 behöver du vara minst 66 år. Är du född senare kommer andra åldrar att gälla för dig. </a:t>
            </a:r>
          </a:p>
          <a:p>
            <a:pPr marL="0" marR="0" lvl="0" indent="0" algn="l" defTabSz="914400" rtl="0" eaLnBrk="1" fontAlgn="base" latinLnBrk="0" hangingPunct="1">
              <a:lnSpc>
                <a:spcPct val="80000"/>
              </a:lnSpc>
              <a:spcBef>
                <a:spcPct val="30000"/>
              </a:spcBef>
              <a:spcAft>
                <a:spcPct val="0"/>
              </a:spcAft>
              <a:buClrTx/>
              <a:buSzTx/>
              <a:buFontTx/>
              <a:buNone/>
              <a:tabLst/>
              <a:defRPr/>
            </a:pPr>
            <a:r>
              <a:rPr lang="sv-SE" dirty="0"/>
              <a:t>Du ansöker för din permanentbostad, alltså den bostad som du bor i.</a:t>
            </a:r>
          </a:p>
          <a:p>
            <a:pPr eaLnBrk="1" hangingPunct="1">
              <a:lnSpc>
                <a:spcPct val="80000"/>
              </a:lnSpc>
            </a:pPr>
            <a:endParaRPr lang="sv-SE" altLang="sv-SE" sz="1200" b="0" baseline="0" dirty="0">
              <a:latin typeface="Arial" panose="020B0604020202020204" pitchFamily="34" charset="0"/>
              <a:cs typeface="Arial" panose="020B0604020202020204" pitchFamily="34" charset="0"/>
            </a:endParaRPr>
          </a:p>
          <a:p>
            <a:pPr eaLnBrk="1" hangingPunct="1"/>
            <a:r>
              <a:rPr lang="sv-SE" altLang="sv-SE" dirty="0">
                <a:latin typeface="Arial" panose="020B0604020202020204" pitchFamily="34" charset="0"/>
                <a:cs typeface="Arial" panose="020B0604020202020204" pitchFamily="34" charset="0"/>
              </a:rPr>
              <a:t>Är du gift, sambo, registrerad partner ansöker ni gemensamt om</a:t>
            </a:r>
            <a:r>
              <a:rPr lang="sv-SE" altLang="sv-SE" baseline="0" dirty="0">
                <a:latin typeface="Arial" panose="020B0604020202020204" pitchFamily="34" charset="0"/>
                <a:cs typeface="Arial" panose="020B0604020202020204" pitchFamily="34" charset="0"/>
              </a:rPr>
              <a:t> </a:t>
            </a:r>
            <a:r>
              <a:rPr lang="sv-SE" altLang="sv-SE" dirty="0">
                <a:latin typeface="Arial" panose="020B0604020202020204" pitchFamily="34" charset="0"/>
                <a:cs typeface="Arial" panose="020B0604020202020204" pitchFamily="34" charset="0"/>
              </a:rPr>
              <a:t>bostadstillägg. I de fall man lever isär, till exempel om en av makarna bor på äldreboende, söker makarna var och en för sig för den bostad som de bor i.</a:t>
            </a:r>
          </a:p>
        </p:txBody>
      </p:sp>
      <p:sp>
        <p:nvSpPr>
          <p:cNvPr id="4" name="Platshållare för bildnummer 3"/>
          <p:cNvSpPr>
            <a:spLocks noGrp="1"/>
          </p:cNvSpPr>
          <p:nvPr>
            <p:ph type="sldNum" sz="quarter" idx="5"/>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410339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Din bostadskostnad, familjesituation och din totala ekonomi avgör om du kan få bostadstillägg och hur mycket du då kan få. </a:t>
            </a:r>
            <a:endParaRPr lang="sv-SE" sz="12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1215017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förekommer</a:t>
            </a:r>
            <a:r>
              <a:rPr lang="sv-SE" baseline="0" dirty="0"/>
              <a:t> ett antal påståenden eller myter som gör att man kanske inte ansöker om bostadstillägg. Här är några exempel som Pensionsmyndigheten stöter på ibland som skapar en felaktig bild av bostadstillägget och faktiskt gör att en del inte ansöker om en förmån som de kan har rätt till. </a:t>
            </a:r>
          </a:p>
          <a:p>
            <a:endParaRPr lang="sv-SE" dirty="0"/>
          </a:p>
          <a:p>
            <a:r>
              <a:rPr lang="sv-SE" dirty="0"/>
              <a:t>”Jag kan inte få bostadstillägg, jag bor i ett hus”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Du kan ansöka oavsett boendeform, även för egen fastighet eller bostadsrätt. Bostaden du bor i räknas inte som tillgång.</a:t>
            </a:r>
            <a:endParaRPr lang="sv-SE" dirty="0"/>
          </a:p>
          <a:p>
            <a:endParaRPr lang="sv-SE" dirty="0"/>
          </a:p>
          <a:p>
            <a:r>
              <a:rPr lang="sv-SE" dirty="0"/>
              <a:t>”Det är ingen idé, jag har pengar på banken”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Det finns många pensionärer som får bostadstillägg trots att de har tillgångar, det som avgör är den totala ekonomin.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2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2000" dirty="0"/>
              <a:t>”Jag har en sommarstuga, då kan jag inte få bostadstillägg?”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Taxeringsvärdet och eventuella bolån tas med i beräkningen av tillgångarna, det som avgör är den totala ekonomin.</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709692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77002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Att man inte har rätt till bostadstillägg när man går i pension behöver inte betyda att man inte</a:t>
            </a:r>
            <a:r>
              <a:rPr lang="sv-SE" baseline="0" dirty="0"/>
              <a:t> kan få bostadstillägg i framtiden. När något förändras som har påverkan på de tre ingående delarna i beräkningen: bostadskostnad, inkomster och tillgångar så kan det vara så att man har möjlighet att få bostadstillägg.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Det är färre som kan få bostadstillägg som gift eller sambo då bådas inkomster räknas med. Av de som har bostadstillägg är flest ensamstående, cirka 90 procent. Tänk därför på att bostadstillägg kan vara aktuellt efter separation, om man </a:t>
            </a:r>
            <a:r>
              <a:rPr lang="sv-SE" dirty="0"/>
              <a:t>blir änka eller änkling</a:t>
            </a:r>
            <a:r>
              <a:rPr lang="sv-SE" baseline="0" dirty="0"/>
              <a:t> eller när </a:t>
            </a:r>
            <a:r>
              <a:rPr lang="sv-SE" dirty="0"/>
              <a:t>en av makarna flyttar in på äldreboende.</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1197919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Dessa</a:t>
            </a:r>
            <a:r>
              <a:rPr lang="sv-SE" baseline="0" dirty="0"/>
              <a:t> steg förklarar hur du går till väga för att se om du kan ha rätt till bostadstillägg och hur du då gör för att ansöka</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3270389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örstasida">
    <p:bg bwMode="invGray">
      <p:bgPr>
        <a:solidFill>
          <a:schemeClr val="accent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C3C51B7E-A69A-4977-B011-7DE53316E8E9}"/>
              </a:ext>
            </a:extLst>
          </p:cNvPr>
          <p:cNvPicPr>
            <a:picLocks noChangeAspect="1"/>
          </p:cNvPicPr>
          <p:nvPr userDrawn="1"/>
        </p:nvPicPr>
        <p:blipFill>
          <a:blip r:embed="rId2"/>
          <a:stretch>
            <a:fillRect/>
          </a:stretch>
        </p:blipFill>
        <p:spPr>
          <a:xfrm>
            <a:off x="2923624" y="1831277"/>
            <a:ext cx="6344752" cy="2983898"/>
          </a:xfrm>
          <a:prstGeom prst="rect">
            <a:avLst/>
          </a:prstGeom>
        </p:spPr>
      </p:pic>
    </p:spTree>
    <p:extLst>
      <p:ext uri="{BB962C8B-B14F-4D97-AF65-F5344CB8AC3E}">
        <p14:creationId xmlns:p14="http://schemas.microsoft.com/office/powerpoint/2010/main" val="145325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med 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A9DDED-84FA-49AE-B165-FBAA7019E998}"/>
              </a:ext>
            </a:extLst>
          </p:cNvPr>
          <p:cNvSpPr>
            <a:spLocks noGrp="1"/>
          </p:cNvSpPr>
          <p:nvPr>
            <p:ph type="title"/>
          </p:nvPr>
        </p:nvSpPr>
        <p:spPr/>
        <p:txBody>
          <a:bodyPr/>
          <a:lstStyle/>
          <a:p>
            <a:r>
              <a:rPr lang="sv-SE"/>
              <a:t>Klicka här för att ändra mall för rubrikformat</a:t>
            </a:r>
          </a:p>
        </p:txBody>
      </p:sp>
      <p:sp>
        <p:nvSpPr>
          <p:cNvPr id="8" name="Platshållare för text 7">
            <a:extLst>
              <a:ext uri="{FF2B5EF4-FFF2-40B4-BE49-F238E27FC236}">
                <a16:creationId xmlns:a16="http://schemas.microsoft.com/office/drawing/2014/main" id="{1DD24D5C-C726-4F64-8181-4D412AFBDF94}"/>
              </a:ext>
            </a:extLst>
          </p:cNvPr>
          <p:cNvSpPr>
            <a:spLocks noGrp="1"/>
          </p:cNvSpPr>
          <p:nvPr>
            <p:ph type="body" sz="quarter" idx="13"/>
          </p:nvPr>
        </p:nvSpPr>
        <p:spPr>
          <a:xfrm>
            <a:off x="785814" y="1463502"/>
            <a:ext cx="8910636" cy="424815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B6743C9A-9B87-4C04-B527-8A846891E45E}"/>
              </a:ext>
            </a:extLst>
          </p:cNvPr>
          <p:cNvSpPr>
            <a:spLocks noGrp="1"/>
          </p:cNvSpPr>
          <p:nvPr>
            <p:ph type="dt" sz="half" idx="10"/>
          </p:nvPr>
        </p:nvSpPr>
        <p:spPr>
          <a:xfrm>
            <a:off x="2685796" y="6334671"/>
            <a:ext cx="1022437" cy="253636"/>
          </a:xfrm>
        </p:spPr>
        <p:txBody>
          <a:bodyPr/>
          <a:lstStyle/>
          <a:p>
            <a:r>
              <a:rPr lang="sv-SE"/>
              <a:t>20xx-xx-xx</a:t>
            </a:r>
            <a:endParaRPr lang="sv-SE" dirty="0"/>
          </a:p>
        </p:txBody>
      </p:sp>
      <p:sp>
        <p:nvSpPr>
          <p:cNvPr id="4" name="Platshållare för sidfot 3">
            <a:extLst>
              <a:ext uri="{FF2B5EF4-FFF2-40B4-BE49-F238E27FC236}">
                <a16:creationId xmlns:a16="http://schemas.microsoft.com/office/drawing/2014/main" id="{DE9220B0-514A-4780-9333-DC42852E0C77}"/>
              </a:ext>
            </a:extLst>
          </p:cNvPr>
          <p:cNvSpPr>
            <a:spLocks noGrp="1"/>
          </p:cNvSpPr>
          <p:nvPr>
            <p:ph type="ftr" sz="quarter" idx="11"/>
          </p:nvPr>
        </p:nvSpPr>
        <p:spPr>
          <a:xfrm>
            <a:off x="4178777" y="6334671"/>
            <a:ext cx="4114800" cy="253636"/>
          </a:xfrm>
        </p:spPr>
        <p:txBody>
          <a:bodyPr/>
          <a:lstStyle/>
          <a:p>
            <a:r>
              <a:rPr lang="sv-SE"/>
              <a:t>Sidfot om man väljer att infoga en sådan i sin presentation</a:t>
            </a:r>
            <a:endParaRPr lang="sv-SE" dirty="0"/>
          </a:p>
        </p:txBody>
      </p:sp>
      <p:sp>
        <p:nvSpPr>
          <p:cNvPr id="5" name="Platshållare för bildnummer 4">
            <a:extLst>
              <a:ext uri="{FF2B5EF4-FFF2-40B4-BE49-F238E27FC236}">
                <a16:creationId xmlns:a16="http://schemas.microsoft.com/office/drawing/2014/main" id="{5CD76230-C181-4444-A530-C171CFBCECAA}"/>
              </a:ext>
            </a:extLst>
          </p:cNvPr>
          <p:cNvSpPr>
            <a:spLocks noGrp="1"/>
          </p:cNvSpPr>
          <p:nvPr>
            <p:ph type="sldNum" sz="quarter" idx="12"/>
          </p:nvPr>
        </p:nvSpPr>
        <p:spPr>
          <a:xfrm>
            <a:off x="8764121" y="6334671"/>
            <a:ext cx="752786" cy="253636"/>
          </a:xfrm>
        </p:spPr>
        <p:txBody>
          <a:bodyPr/>
          <a:lstStyle/>
          <a:p>
            <a:fld id="{D4F2D9EE-6B8C-483D-9859-9311F6459255}" type="slidenum">
              <a:rPr lang="sv-SE" smtClean="0"/>
              <a:pPr/>
              <a:t>‹#›</a:t>
            </a:fld>
            <a:endParaRPr lang="sv-SE"/>
          </a:p>
        </p:txBody>
      </p:sp>
    </p:spTree>
    <p:extLst>
      <p:ext uri="{BB962C8B-B14F-4D97-AF65-F5344CB8AC3E}">
        <p14:creationId xmlns:p14="http://schemas.microsoft.com/office/powerpoint/2010/main" val="507072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avgränsare">
    <p:bg bwMode="invGray">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CF357A-5E06-4259-93BF-B552660D5EE3}"/>
              </a:ext>
            </a:extLst>
          </p:cNvPr>
          <p:cNvSpPr>
            <a:spLocks noGrp="1"/>
          </p:cNvSpPr>
          <p:nvPr>
            <p:ph type="title"/>
          </p:nvPr>
        </p:nvSpPr>
        <p:spPr>
          <a:xfrm>
            <a:off x="785813" y="3072951"/>
            <a:ext cx="10620375" cy="712098"/>
          </a:xfrm>
        </p:spPr>
        <p:txBody>
          <a:bodyPr/>
          <a:lstStyle>
            <a:lvl1pPr algn="ctr">
              <a:defRPr sz="4400">
                <a:solidFill>
                  <a:schemeClr val="bg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331236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punktlista med tvåspalt">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29E1B5AE-1DB5-4402-A704-9EDD9603B5C8}"/>
              </a:ext>
            </a:extLst>
          </p:cNvPr>
          <p:cNvSpPr>
            <a:spLocks noGrp="1"/>
          </p:cNvSpPr>
          <p:nvPr>
            <p:ph type="body" sz="quarter" idx="13"/>
          </p:nvPr>
        </p:nvSpPr>
        <p:spPr>
          <a:xfrm>
            <a:off x="785813" y="1463502"/>
            <a:ext cx="5190114" cy="423403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text 10">
            <a:extLst>
              <a:ext uri="{FF2B5EF4-FFF2-40B4-BE49-F238E27FC236}">
                <a16:creationId xmlns:a16="http://schemas.microsoft.com/office/drawing/2014/main" id="{C99A4D09-23FE-4A74-9D42-DFADF1D2AAFC}"/>
              </a:ext>
            </a:extLst>
          </p:cNvPr>
          <p:cNvSpPr>
            <a:spLocks noGrp="1"/>
          </p:cNvSpPr>
          <p:nvPr>
            <p:ph type="body" sz="quarter" idx="14"/>
          </p:nvPr>
        </p:nvSpPr>
        <p:spPr>
          <a:xfrm>
            <a:off x="6216074" y="1463502"/>
            <a:ext cx="5190114" cy="423403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646FFBBE-FDF9-4B87-9762-AC4D4B4AE130}"/>
              </a:ext>
            </a:extLst>
          </p:cNvPr>
          <p:cNvSpPr>
            <a:spLocks noGrp="1"/>
          </p:cNvSpPr>
          <p:nvPr>
            <p:ph type="dt" sz="half" idx="10"/>
          </p:nvPr>
        </p:nvSpPr>
        <p:spPr/>
        <p:txBody>
          <a:bodyPr/>
          <a:lstStyle/>
          <a:p>
            <a:r>
              <a:rPr lang="sv-SE"/>
              <a:t>20xx-xx-xx</a:t>
            </a:r>
          </a:p>
        </p:txBody>
      </p:sp>
      <p:sp>
        <p:nvSpPr>
          <p:cNvPr id="4" name="Platshållare för sidfot 3">
            <a:extLst>
              <a:ext uri="{FF2B5EF4-FFF2-40B4-BE49-F238E27FC236}">
                <a16:creationId xmlns:a16="http://schemas.microsoft.com/office/drawing/2014/main" id="{A99FBE6C-3C8B-4808-ACD4-303EDEE980D7}"/>
              </a:ext>
            </a:extLst>
          </p:cNvPr>
          <p:cNvSpPr>
            <a:spLocks noGrp="1"/>
          </p:cNvSpPr>
          <p:nvPr>
            <p:ph type="ftr" sz="quarter" idx="11"/>
          </p:nvPr>
        </p:nvSpPr>
        <p:spPr/>
        <p:txBody>
          <a:bodyPr/>
          <a:lstStyle/>
          <a:p>
            <a:r>
              <a:rPr lang="sv-SE"/>
              <a:t>Sidfot om man väljer att infoga en sådan i sin presentation</a:t>
            </a:r>
            <a:endParaRPr lang="sv-SE" dirty="0"/>
          </a:p>
        </p:txBody>
      </p:sp>
      <p:sp>
        <p:nvSpPr>
          <p:cNvPr id="5" name="Platshållare för bildnummer 4">
            <a:extLst>
              <a:ext uri="{FF2B5EF4-FFF2-40B4-BE49-F238E27FC236}">
                <a16:creationId xmlns:a16="http://schemas.microsoft.com/office/drawing/2014/main" id="{96BFDCB4-74B3-44AC-89B2-046B8E4B78E5}"/>
              </a:ext>
            </a:extLst>
          </p:cNvPr>
          <p:cNvSpPr>
            <a:spLocks noGrp="1"/>
          </p:cNvSpPr>
          <p:nvPr>
            <p:ph type="sldNum" sz="quarter" idx="12"/>
          </p:nvPr>
        </p:nvSpPr>
        <p:spPr/>
        <p:txBody>
          <a:bodyPr/>
          <a:lstStyle/>
          <a:p>
            <a:fld id="{D4F2D9EE-6B8C-483D-9859-9311F6459255}" type="slidenum">
              <a:rPr lang="sv-SE" smtClean="0"/>
              <a:pPr/>
              <a:t>‹#›</a:t>
            </a:fld>
            <a:endParaRPr lang="sv-SE"/>
          </a:p>
        </p:txBody>
      </p:sp>
      <p:sp>
        <p:nvSpPr>
          <p:cNvPr id="6" name="Rubrik 5">
            <a:extLst>
              <a:ext uri="{FF2B5EF4-FFF2-40B4-BE49-F238E27FC236}">
                <a16:creationId xmlns:a16="http://schemas.microsoft.com/office/drawing/2014/main" id="{4767D498-7A52-4858-ABDA-0ECF75BF98C5}"/>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5458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834A179F-3E6C-47DF-A628-69A51F980E58}"/>
              </a:ext>
            </a:extLst>
          </p:cNvPr>
          <p:cNvSpPr>
            <a:spLocks noGrp="1"/>
          </p:cNvSpPr>
          <p:nvPr>
            <p:ph type="pic" sz="quarter" idx="10"/>
          </p:nvPr>
        </p:nvSpPr>
        <p:spPr>
          <a:xfrm>
            <a:off x="0" y="0"/>
            <a:ext cx="12192000" cy="6858000"/>
          </a:xfrm>
          <a:solidFill>
            <a:schemeClr val="bg1">
              <a:lumMod val="95000"/>
            </a:schemeClr>
          </a:solidFill>
        </p:spPr>
        <p:txBody>
          <a:bodyPr lIns="0" tIns="2376000" anchor="t" anchorCtr="1"/>
          <a:lstStyle>
            <a:lvl1pPr marL="0" indent="0">
              <a:buNone/>
              <a:defRPr/>
            </a:lvl1pPr>
          </a:lstStyle>
          <a:p>
            <a:r>
              <a:rPr lang="sv-SE"/>
              <a:t>Klicka på ikonen för att lägga till en bild</a:t>
            </a:r>
          </a:p>
        </p:txBody>
      </p:sp>
    </p:spTree>
    <p:extLst>
      <p:ext uri="{BB962C8B-B14F-4D97-AF65-F5344CB8AC3E}">
        <p14:creationId xmlns:p14="http://schemas.microsoft.com/office/powerpoint/2010/main" val="383694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xt med bi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553B8A4E-F935-4BB8-A64F-F3066F011AD2}"/>
              </a:ext>
            </a:extLst>
          </p:cNvPr>
          <p:cNvSpPr>
            <a:spLocks noGrp="1"/>
          </p:cNvSpPr>
          <p:nvPr>
            <p:ph type="body" sz="quarter" idx="12"/>
          </p:nvPr>
        </p:nvSpPr>
        <p:spPr>
          <a:xfrm>
            <a:off x="785813" y="1463502"/>
            <a:ext cx="5190114" cy="423403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bild 8">
            <a:extLst>
              <a:ext uri="{FF2B5EF4-FFF2-40B4-BE49-F238E27FC236}">
                <a16:creationId xmlns:a16="http://schemas.microsoft.com/office/drawing/2014/main" id="{2D8E5086-C253-44E0-BA04-B808A7306F43}"/>
              </a:ext>
            </a:extLst>
          </p:cNvPr>
          <p:cNvSpPr>
            <a:spLocks noGrp="1"/>
          </p:cNvSpPr>
          <p:nvPr>
            <p:ph type="pic" sz="quarter" idx="11"/>
          </p:nvPr>
        </p:nvSpPr>
        <p:spPr>
          <a:xfrm>
            <a:off x="6096000" y="0"/>
            <a:ext cx="6096000" cy="6858000"/>
          </a:xfrm>
          <a:solidFill>
            <a:schemeClr val="bg1">
              <a:lumMod val="95000"/>
            </a:schemeClr>
          </a:solidFill>
        </p:spPr>
        <p:txBody>
          <a:bodyPr vert="horz" lIns="0" tIns="2376000" rIns="0" bIns="0" rtlCol="0" anchor="t" anchorCtr="1">
            <a:normAutofit/>
          </a:bodyPr>
          <a:lstStyle>
            <a:lvl1pPr marL="0" indent="0">
              <a:buNone/>
              <a:defRPr lang="sv-SE"/>
            </a:lvl1pPr>
          </a:lstStyle>
          <a:p>
            <a:pPr marL="228600" lvl="0" indent="-228600"/>
            <a:r>
              <a:rPr lang="sv-SE"/>
              <a:t>Klicka på ikonen för att lägga till en bild</a:t>
            </a:r>
          </a:p>
        </p:txBody>
      </p:sp>
      <p:sp>
        <p:nvSpPr>
          <p:cNvPr id="2" name="Rubrik 1">
            <a:extLst>
              <a:ext uri="{FF2B5EF4-FFF2-40B4-BE49-F238E27FC236}">
                <a16:creationId xmlns:a16="http://schemas.microsoft.com/office/drawing/2014/main" id="{15213A28-80EA-42A1-B5EE-9673DFE1B4D4}"/>
              </a:ext>
            </a:extLst>
          </p:cNvPr>
          <p:cNvSpPr>
            <a:spLocks noGrp="1"/>
          </p:cNvSpPr>
          <p:nvPr>
            <p:ph type="title"/>
          </p:nvPr>
        </p:nvSpPr>
        <p:spPr>
          <a:xfrm>
            <a:off x="785814" y="396511"/>
            <a:ext cx="5190114" cy="799132"/>
          </a:xfrm>
        </p:spPr>
        <p:txBody>
          <a:bodyPr/>
          <a:lstStyle/>
          <a:p>
            <a:r>
              <a:rPr lang="sv-SE"/>
              <a:t>Klicka här för att ändra mall för rubrikformat</a:t>
            </a:r>
          </a:p>
        </p:txBody>
      </p:sp>
    </p:spTree>
    <p:extLst>
      <p:ext uri="{BB962C8B-B14F-4D97-AF65-F5344CB8AC3E}">
        <p14:creationId xmlns:p14="http://schemas.microsoft.com/office/powerpoint/2010/main" val="3139142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xt med Diagram">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99F14097-41CE-4EF3-A628-7E3521E2B1FB}"/>
              </a:ext>
            </a:extLst>
          </p:cNvPr>
          <p:cNvSpPr>
            <a:spLocks noGrp="1"/>
          </p:cNvSpPr>
          <p:nvPr>
            <p:ph type="body" sz="quarter" idx="12"/>
          </p:nvPr>
        </p:nvSpPr>
        <p:spPr>
          <a:xfrm>
            <a:off x="785813" y="1463502"/>
            <a:ext cx="5190114" cy="423403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a:extLst>
              <a:ext uri="{FF2B5EF4-FFF2-40B4-BE49-F238E27FC236}">
                <a16:creationId xmlns:a16="http://schemas.microsoft.com/office/drawing/2014/main" id="{58DC0106-EA68-40C7-BFC2-E1F976F3DD5E}"/>
              </a:ext>
            </a:extLst>
          </p:cNvPr>
          <p:cNvSpPr>
            <a:spLocks noGrp="1"/>
          </p:cNvSpPr>
          <p:nvPr>
            <p:ph sz="quarter" idx="11"/>
          </p:nvPr>
        </p:nvSpPr>
        <p:spPr>
          <a:xfrm>
            <a:off x="6216074" y="1463502"/>
            <a:ext cx="5190114" cy="4234036"/>
          </a:xfrm>
          <a:solidFill>
            <a:schemeClr val="bg1">
              <a:lumMod val="95000"/>
            </a:schemeClr>
          </a:solidFill>
        </p:spPr>
        <p:txBody>
          <a:bodyPr vert="horz" lIns="0" tIns="1332000" rIns="0" bIns="0" rtlCol="0" anchor="t" anchorCtr="1">
            <a:normAutofit/>
          </a:bodyPr>
          <a:lstStyle>
            <a:lvl1pPr marL="0" indent="0">
              <a:buNone/>
              <a:defRPr lang="sv-SE" dirty="0"/>
            </a:lvl1pPr>
          </a:lstStyle>
          <a:p>
            <a:pPr marL="228600" lvl="0" indent="-228600"/>
            <a:r>
              <a:rPr lang="sv-SE"/>
              <a:t>Redigera format för bakgrundstext</a:t>
            </a:r>
          </a:p>
        </p:txBody>
      </p:sp>
      <p:sp>
        <p:nvSpPr>
          <p:cNvPr id="2" name="Platshållare för datum 1">
            <a:extLst>
              <a:ext uri="{FF2B5EF4-FFF2-40B4-BE49-F238E27FC236}">
                <a16:creationId xmlns:a16="http://schemas.microsoft.com/office/drawing/2014/main" id="{1F6139F6-2811-458F-8775-4ACD4FD1E415}"/>
              </a:ext>
            </a:extLst>
          </p:cNvPr>
          <p:cNvSpPr>
            <a:spLocks noGrp="1"/>
          </p:cNvSpPr>
          <p:nvPr>
            <p:ph type="dt" sz="half" idx="13"/>
          </p:nvPr>
        </p:nvSpPr>
        <p:spPr/>
        <p:txBody>
          <a:bodyPr/>
          <a:lstStyle/>
          <a:p>
            <a:r>
              <a:rPr lang="sv-SE"/>
              <a:t>20xx-xx-xx</a:t>
            </a:r>
          </a:p>
        </p:txBody>
      </p:sp>
      <p:sp>
        <p:nvSpPr>
          <p:cNvPr id="3" name="Platshållare för sidfot 2">
            <a:extLst>
              <a:ext uri="{FF2B5EF4-FFF2-40B4-BE49-F238E27FC236}">
                <a16:creationId xmlns:a16="http://schemas.microsoft.com/office/drawing/2014/main" id="{9E766070-8C19-49E3-9718-F5D505ACF32D}"/>
              </a:ext>
            </a:extLst>
          </p:cNvPr>
          <p:cNvSpPr>
            <a:spLocks noGrp="1"/>
          </p:cNvSpPr>
          <p:nvPr>
            <p:ph type="ftr" sz="quarter" idx="14"/>
          </p:nvPr>
        </p:nvSpPr>
        <p:spPr/>
        <p:txBody>
          <a:bodyPr/>
          <a:lstStyle/>
          <a:p>
            <a:r>
              <a:rPr lang="sv-SE"/>
              <a:t>Sidfot om man väljer att infoga en sådan i sin presentation</a:t>
            </a:r>
            <a:endParaRPr lang="sv-SE" dirty="0"/>
          </a:p>
        </p:txBody>
      </p:sp>
      <p:sp>
        <p:nvSpPr>
          <p:cNvPr id="7" name="Platshållare för bildnummer 6">
            <a:extLst>
              <a:ext uri="{FF2B5EF4-FFF2-40B4-BE49-F238E27FC236}">
                <a16:creationId xmlns:a16="http://schemas.microsoft.com/office/drawing/2014/main" id="{1389C36E-DDEA-4BE2-BCB9-3BF2BC6F1C45}"/>
              </a:ext>
            </a:extLst>
          </p:cNvPr>
          <p:cNvSpPr>
            <a:spLocks noGrp="1"/>
          </p:cNvSpPr>
          <p:nvPr>
            <p:ph type="sldNum" sz="quarter" idx="15"/>
          </p:nvPr>
        </p:nvSpPr>
        <p:spPr/>
        <p:txBody>
          <a:bodyPr/>
          <a:lstStyle/>
          <a:p>
            <a:fld id="{D4F2D9EE-6B8C-483D-9859-9311F6459255}" type="slidenum">
              <a:rPr lang="sv-SE" smtClean="0"/>
              <a:pPr/>
              <a:t>‹#›</a:t>
            </a:fld>
            <a:endParaRPr lang="sv-SE"/>
          </a:p>
        </p:txBody>
      </p:sp>
      <p:sp>
        <p:nvSpPr>
          <p:cNvPr id="8" name="Rubrik 7">
            <a:extLst>
              <a:ext uri="{FF2B5EF4-FFF2-40B4-BE49-F238E27FC236}">
                <a16:creationId xmlns:a16="http://schemas.microsoft.com/office/drawing/2014/main" id="{3BE0EEC8-6FD7-44DA-ABFD-FCC89023D34D}"/>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172121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ing with bulleted list">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211914B1-5A7D-481B-BF3E-C6CE4B930999}"/>
              </a:ext>
            </a:extLst>
          </p:cNvPr>
          <p:cNvSpPr>
            <a:spLocks noGrp="1"/>
          </p:cNvSpPr>
          <p:nvPr>
            <p:ph type="dt" sz="half" idx="14"/>
          </p:nvPr>
        </p:nvSpPr>
        <p:spPr/>
        <p:txBody>
          <a:bodyPr/>
          <a:lstStyle/>
          <a:p>
            <a:r>
              <a:rPr lang="en-US"/>
              <a:t>20xx-xx-xx</a:t>
            </a:r>
            <a:endParaRPr lang="en-US" dirty="0"/>
          </a:p>
        </p:txBody>
      </p:sp>
      <p:sp>
        <p:nvSpPr>
          <p:cNvPr id="10" name="Footer Placeholder 9">
            <a:extLst>
              <a:ext uri="{FF2B5EF4-FFF2-40B4-BE49-F238E27FC236}">
                <a16:creationId xmlns:a16="http://schemas.microsoft.com/office/drawing/2014/main" id="{0DDBB843-68A4-46B9-B968-5460C0A95625}"/>
              </a:ext>
            </a:extLst>
          </p:cNvPr>
          <p:cNvSpPr>
            <a:spLocks noGrp="1"/>
          </p:cNvSpPr>
          <p:nvPr>
            <p:ph type="ftr" sz="quarter" idx="15"/>
          </p:nvPr>
        </p:nvSpPr>
        <p:spPr/>
        <p:txBody>
          <a:bodyPr/>
          <a:lstStyle/>
          <a:p>
            <a:endParaRPr lang="en-US" dirty="0"/>
          </a:p>
        </p:txBody>
      </p:sp>
      <p:sp>
        <p:nvSpPr>
          <p:cNvPr id="11" name="Slide Number Placeholder 10">
            <a:extLst>
              <a:ext uri="{FF2B5EF4-FFF2-40B4-BE49-F238E27FC236}">
                <a16:creationId xmlns:a16="http://schemas.microsoft.com/office/drawing/2014/main" id="{A9D017C7-0206-4788-B3CE-B42BBBBFB14D}"/>
              </a:ext>
            </a:extLst>
          </p:cNvPr>
          <p:cNvSpPr>
            <a:spLocks noGrp="1"/>
          </p:cNvSpPr>
          <p:nvPr>
            <p:ph type="sldNum" sz="quarter" idx="16"/>
          </p:nvPr>
        </p:nvSpPr>
        <p:spPr/>
        <p:txBody>
          <a:bodyPr/>
          <a:lstStyle/>
          <a:p>
            <a:fld id="{D4F2D9EE-6B8C-483D-9859-9311F6459255}" type="slidenum">
              <a:rPr lang="en-US" smtClean="0"/>
              <a:pPr/>
              <a:t>‹#›</a:t>
            </a:fld>
            <a:endParaRPr lang="en-US" dirty="0"/>
          </a:p>
        </p:txBody>
      </p:sp>
      <p:sp>
        <p:nvSpPr>
          <p:cNvPr id="12" name="Title 11">
            <a:extLst>
              <a:ext uri="{FF2B5EF4-FFF2-40B4-BE49-F238E27FC236}">
                <a16:creationId xmlns:a16="http://schemas.microsoft.com/office/drawing/2014/main" id="{9B411E56-980C-4815-94AB-0A77B6CF4E68}"/>
              </a:ext>
            </a:extLst>
          </p:cNvPr>
          <p:cNvSpPr>
            <a:spLocks noGrp="1"/>
          </p:cNvSpPr>
          <p:nvPr>
            <p:ph type="title"/>
          </p:nvPr>
        </p:nvSpPr>
        <p:spPr/>
        <p:txBody>
          <a:bodyPr/>
          <a:lstStyle/>
          <a:p>
            <a:r>
              <a:rPr lang="sv-SE"/>
              <a:t>Klicka här för att ändra mall för rubrikformat</a:t>
            </a:r>
            <a:endParaRPr lang="en-US"/>
          </a:p>
        </p:txBody>
      </p:sp>
      <p:sp>
        <p:nvSpPr>
          <p:cNvPr id="3" name="Text Placeholder 2">
            <a:extLst>
              <a:ext uri="{FF2B5EF4-FFF2-40B4-BE49-F238E27FC236}">
                <a16:creationId xmlns:a16="http://schemas.microsoft.com/office/drawing/2014/main" id="{B3B33491-8052-4A70-9C55-F5739AE45537}"/>
              </a:ext>
            </a:extLst>
          </p:cNvPr>
          <p:cNvSpPr>
            <a:spLocks noGrp="1"/>
          </p:cNvSpPr>
          <p:nvPr>
            <p:ph type="body" sz="quarter" idx="17"/>
          </p:nvPr>
        </p:nvSpPr>
        <p:spPr>
          <a:xfrm>
            <a:off x="785815" y="1463502"/>
            <a:ext cx="8910636" cy="424815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ektangel 1">
            <a:extLst>
              <a:ext uri="{FF2B5EF4-FFF2-40B4-BE49-F238E27FC236}">
                <a16:creationId xmlns:a16="http://schemas.microsoft.com/office/drawing/2014/main" id="{BBCAA283-B560-4415-ABAC-0DA8DBC966A5}"/>
              </a:ext>
            </a:extLst>
          </p:cNvPr>
          <p:cNvSpPr/>
          <p:nvPr userDrawn="1"/>
        </p:nvSpPr>
        <p:spPr>
          <a:xfrm>
            <a:off x="10239375" y="6019800"/>
            <a:ext cx="1914525" cy="799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4915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85813" y="396511"/>
            <a:ext cx="10620375" cy="799132"/>
          </a:xfrm>
          <a:prstGeom prst="rect">
            <a:avLst/>
          </a:prstGeom>
        </p:spPr>
        <p:txBody>
          <a:bodyPr vert="horz" lIns="0" tIns="0" rIns="0" bIns="0" rtlCol="0" anchor="b">
            <a:noAutofit/>
          </a:bodyPr>
          <a:lstStyle/>
          <a:p>
            <a:r>
              <a:rPr lang="sv-SE" dirty="0"/>
              <a:t>Klicka här för att ändra format</a:t>
            </a:r>
          </a:p>
        </p:txBody>
      </p:sp>
      <p:sp>
        <p:nvSpPr>
          <p:cNvPr id="3" name="Platshållare för text 2"/>
          <p:cNvSpPr>
            <a:spLocks noGrp="1"/>
          </p:cNvSpPr>
          <p:nvPr>
            <p:ph type="body" idx="1"/>
          </p:nvPr>
        </p:nvSpPr>
        <p:spPr>
          <a:xfrm>
            <a:off x="785814" y="1463502"/>
            <a:ext cx="10620374" cy="4248150"/>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2CB52027-62D7-4051-92A5-5F8CF69A6708}"/>
              </a:ext>
            </a:extLst>
          </p:cNvPr>
          <p:cNvSpPr>
            <a:spLocks noGrp="1"/>
          </p:cNvSpPr>
          <p:nvPr>
            <p:ph type="dt" sz="half" idx="2"/>
          </p:nvPr>
        </p:nvSpPr>
        <p:spPr>
          <a:xfrm>
            <a:off x="2685796" y="6334671"/>
            <a:ext cx="1022437" cy="253636"/>
          </a:xfrm>
          <a:prstGeom prst="rect">
            <a:avLst/>
          </a:prstGeom>
        </p:spPr>
        <p:txBody>
          <a:bodyPr vert="horz" lIns="91440" tIns="45720" rIns="91440" bIns="45720" rtlCol="0" anchor="ctr"/>
          <a:lstStyle>
            <a:lvl1pPr algn="l">
              <a:defRPr sz="800">
                <a:solidFill>
                  <a:schemeClr val="tx2">
                    <a:lumMod val="75000"/>
                    <a:lumOff val="25000"/>
                  </a:schemeClr>
                </a:solidFill>
              </a:defRPr>
            </a:lvl1pPr>
          </a:lstStyle>
          <a:p>
            <a:r>
              <a:rPr lang="sv-SE"/>
              <a:t>20xx-xx-xx</a:t>
            </a:r>
          </a:p>
        </p:txBody>
      </p:sp>
      <p:sp>
        <p:nvSpPr>
          <p:cNvPr id="8" name="Platshållare för sidfot 7">
            <a:extLst>
              <a:ext uri="{FF2B5EF4-FFF2-40B4-BE49-F238E27FC236}">
                <a16:creationId xmlns:a16="http://schemas.microsoft.com/office/drawing/2014/main" id="{4C2F6E3E-902C-4B96-A2CF-FD3ABE010C4F}"/>
              </a:ext>
            </a:extLst>
          </p:cNvPr>
          <p:cNvSpPr>
            <a:spLocks noGrp="1"/>
          </p:cNvSpPr>
          <p:nvPr>
            <p:ph type="ftr" sz="quarter" idx="3"/>
          </p:nvPr>
        </p:nvSpPr>
        <p:spPr>
          <a:xfrm>
            <a:off x="4178777" y="6334671"/>
            <a:ext cx="4114800" cy="253636"/>
          </a:xfrm>
          <a:prstGeom prst="rect">
            <a:avLst/>
          </a:prstGeom>
        </p:spPr>
        <p:txBody>
          <a:bodyPr vert="horz" lIns="91440" tIns="45720" rIns="91440" bIns="45720" rtlCol="0" anchor="ctr"/>
          <a:lstStyle>
            <a:lvl1pPr algn="ctr">
              <a:defRPr sz="800">
                <a:solidFill>
                  <a:schemeClr val="tx2">
                    <a:lumMod val="75000"/>
                    <a:lumOff val="25000"/>
                  </a:schemeClr>
                </a:solidFill>
              </a:defRPr>
            </a:lvl1pPr>
          </a:lstStyle>
          <a:p>
            <a:r>
              <a:rPr lang="sv-SE"/>
              <a:t>Sidfot om man väljer att infoga en sådan i sin presentation</a:t>
            </a:r>
            <a:endParaRPr lang="sv-SE" dirty="0"/>
          </a:p>
        </p:txBody>
      </p:sp>
      <p:sp>
        <p:nvSpPr>
          <p:cNvPr id="9" name="Platshållare för bildnummer 8">
            <a:extLst>
              <a:ext uri="{FF2B5EF4-FFF2-40B4-BE49-F238E27FC236}">
                <a16:creationId xmlns:a16="http://schemas.microsoft.com/office/drawing/2014/main" id="{A7009B1D-B0C1-4070-9DB7-CC7571761B12}"/>
              </a:ext>
            </a:extLst>
          </p:cNvPr>
          <p:cNvSpPr>
            <a:spLocks noGrp="1"/>
          </p:cNvSpPr>
          <p:nvPr>
            <p:ph type="sldNum" sz="quarter" idx="4"/>
          </p:nvPr>
        </p:nvSpPr>
        <p:spPr>
          <a:xfrm>
            <a:off x="8764122" y="6334671"/>
            <a:ext cx="752786" cy="253636"/>
          </a:xfrm>
          <a:prstGeom prst="rect">
            <a:avLst/>
          </a:prstGeom>
        </p:spPr>
        <p:txBody>
          <a:bodyPr vert="horz" lIns="91440" tIns="45720" rIns="91440" bIns="45720" rtlCol="0" anchor="ctr"/>
          <a:lstStyle>
            <a:lvl1pPr algn="r">
              <a:defRPr sz="800">
                <a:solidFill>
                  <a:schemeClr val="tx2">
                    <a:lumMod val="75000"/>
                    <a:lumOff val="25000"/>
                  </a:schemeClr>
                </a:solidFill>
              </a:defRPr>
            </a:lvl1pPr>
          </a:lstStyle>
          <a:p>
            <a:fld id="{D4F2D9EE-6B8C-483D-9859-9311F6459255}" type="slidenum">
              <a:rPr lang="sv-SE" smtClean="0"/>
              <a:pPr/>
              <a:t>‹#›</a:t>
            </a:fld>
            <a:endParaRPr lang="sv-SE"/>
          </a:p>
        </p:txBody>
      </p:sp>
      <p:pic>
        <p:nvPicPr>
          <p:cNvPr id="11" name="Bildobjekt 10">
            <a:extLst>
              <a:ext uri="{FF2B5EF4-FFF2-40B4-BE49-F238E27FC236}">
                <a16:creationId xmlns:a16="http://schemas.microsoft.com/office/drawing/2014/main" id="{5D3BE665-6410-4DE8-AEE4-1C03F9995139}"/>
              </a:ext>
            </a:extLst>
          </p:cNvPr>
          <p:cNvPicPr>
            <a:picLocks noChangeAspect="1"/>
          </p:cNvPicPr>
          <p:nvPr userDrawn="1"/>
        </p:nvPicPr>
        <p:blipFill>
          <a:blip r:embed="rId10"/>
          <a:stretch>
            <a:fillRect/>
          </a:stretch>
        </p:blipFill>
        <p:spPr>
          <a:xfrm>
            <a:off x="10835668" y="6160621"/>
            <a:ext cx="1215995" cy="571875"/>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56" r:id="rId1"/>
    <p:sldLayoutId id="2147483660" r:id="rId2"/>
    <p:sldLayoutId id="2147483658" r:id="rId3"/>
    <p:sldLayoutId id="2147483665" r:id="rId4"/>
    <p:sldLayoutId id="2147483662" r:id="rId5"/>
    <p:sldLayoutId id="2147483663" r:id="rId6"/>
    <p:sldLayoutId id="2147483664" r:id="rId7"/>
    <p:sldLayoutId id="2147483666" r:id="rId8"/>
  </p:sldLayoutIdLs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400"/>
        </a:spcAft>
        <a:buClr>
          <a:schemeClr val="accent1"/>
        </a:buClr>
        <a:buFont typeface="Arial" panose="020B0604020202020204" pitchFamily="34" charset="0"/>
        <a:buChar char="•"/>
        <a:defRPr sz="2400" kern="1200">
          <a:solidFill>
            <a:schemeClr val="tx2">
              <a:lumMod val="75000"/>
              <a:lumOff val="25000"/>
            </a:schemeClr>
          </a:solidFill>
          <a:latin typeface="+mn-lt"/>
          <a:ea typeface="+mn-ea"/>
          <a:cs typeface="+mn-cs"/>
        </a:defRPr>
      </a:lvl1pPr>
      <a:lvl2pPr marL="4608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2000" kern="1200">
          <a:solidFill>
            <a:schemeClr val="tx2">
              <a:lumMod val="75000"/>
              <a:lumOff val="25000"/>
            </a:schemeClr>
          </a:solidFill>
          <a:latin typeface="+mn-lt"/>
          <a:ea typeface="+mn-ea"/>
          <a:cs typeface="+mn-cs"/>
        </a:defRPr>
      </a:lvl2pPr>
      <a:lvl3pPr marL="6912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1800" kern="1200">
          <a:solidFill>
            <a:schemeClr val="tx2">
              <a:lumMod val="75000"/>
              <a:lumOff val="25000"/>
            </a:schemeClr>
          </a:solidFill>
          <a:latin typeface="+mn-lt"/>
          <a:ea typeface="+mn-ea"/>
          <a:cs typeface="+mn-cs"/>
        </a:defRPr>
      </a:lvl3pPr>
      <a:lvl4pPr marL="9216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1600" kern="1200">
          <a:solidFill>
            <a:schemeClr val="tx2">
              <a:lumMod val="75000"/>
              <a:lumOff val="25000"/>
            </a:schemeClr>
          </a:solidFill>
          <a:latin typeface="+mn-lt"/>
          <a:ea typeface="+mn-ea"/>
          <a:cs typeface="+mn-cs"/>
        </a:defRPr>
      </a:lvl4pPr>
      <a:lvl5pPr marL="11160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1600" kern="1200">
          <a:solidFill>
            <a:schemeClr val="tx2">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495" userDrawn="1">
          <p15:clr>
            <a:srgbClr val="F26B43"/>
          </p15:clr>
        </p15:guide>
        <p15:guide id="4" pos="6108" userDrawn="1">
          <p15:clr>
            <a:srgbClr val="F26B43"/>
          </p15:clr>
        </p15:guide>
        <p15:guide id="5" orient="horz" pos="3990" userDrawn="1">
          <p15:clr>
            <a:srgbClr val="F26B43"/>
          </p15:clr>
        </p15:guide>
        <p15:guide id="6" orient="horz" pos="3589" userDrawn="1">
          <p15:clr>
            <a:srgbClr val="F26B43"/>
          </p15:clr>
        </p15:guide>
        <p15:guide id="7" orient="horz" pos="913" userDrawn="1">
          <p15:clr>
            <a:srgbClr val="F26B43"/>
          </p15:clr>
        </p15:guide>
        <p15:guide id="8" orient="horz" pos="832" userDrawn="1">
          <p15:clr>
            <a:srgbClr val="F26B43"/>
          </p15:clr>
        </p15:guide>
        <p15:guide id="9" orient="horz" pos="233" userDrawn="1">
          <p15:clr>
            <a:srgbClr val="F26B43"/>
          </p15:clr>
        </p15:guide>
        <p15:guide id="10" orient="horz" pos="4156" userDrawn="1">
          <p15:clr>
            <a:srgbClr val="F26B43"/>
          </p15:clr>
        </p15:guide>
        <p15:guide id="11" pos="718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pensionsmyndigheten.se/beraknab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hyperlink" Target="http://www.pensionsmyndigheten.se/ansokb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www.pensionsmyndigheten.se/blanketthjal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hyperlink" Target="http://www.pensionsmyndigheten.se/" TargetMode="External"/><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861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483048-63A7-4857-BB0C-36A4031DD534}"/>
              </a:ext>
            </a:extLst>
          </p:cNvPr>
          <p:cNvSpPr>
            <a:spLocks noGrp="1"/>
          </p:cNvSpPr>
          <p:nvPr>
            <p:ph type="title"/>
          </p:nvPr>
        </p:nvSpPr>
        <p:spPr/>
        <p:txBody>
          <a:bodyPr/>
          <a:lstStyle/>
          <a:p>
            <a:r>
              <a:rPr lang="sv-SE" dirty="0"/>
              <a:t>Två steg för att ansöka</a:t>
            </a:r>
          </a:p>
        </p:txBody>
      </p:sp>
    </p:spTree>
    <p:extLst>
      <p:ext uri="{BB962C8B-B14F-4D97-AF65-F5344CB8AC3E}">
        <p14:creationId xmlns:p14="http://schemas.microsoft.com/office/powerpoint/2010/main" val="1485931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E4FED3-D145-4D0B-B72F-FDB0A1E1E026}"/>
              </a:ext>
            </a:extLst>
          </p:cNvPr>
          <p:cNvSpPr>
            <a:spLocks noGrp="1"/>
          </p:cNvSpPr>
          <p:nvPr>
            <p:ph type="title"/>
          </p:nvPr>
        </p:nvSpPr>
        <p:spPr/>
        <p:txBody>
          <a:bodyPr/>
          <a:lstStyle/>
          <a:p>
            <a:pPr marL="514350" indent="-514350">
              <a:buFont typeface="+mj-lt"/>
              <a:buAutoNum type="arabicPeriod"/>
            </a:pPr>
            <a:r>
              <a:rPr lang="sv-SE" dirty="0"/>
              <a:t>Gör en beräkning innan du ansöker</a:t>
            </a:r>
          </a:p>
        </p:txBody>
      </p:sp>
      <p:sp>
        <p:nvSpPr>
          <p:cNvPr id="3" name="Platshållare för text 2">
            <a:extLst>
              <a:ext uri="{FF2B5EF4-FFF2-40B4-BE49-F238E27FC236}">
                <a16:creationId xmlns:a16="http://schemas.microsoft.com/office/drawing/2014/main" id="{9DE31EBB-6363-4F21-A117-9AB42223BF99}"/>
              </a:ext>
            </a:extLst>
          </p:cNvPr>
          <p:cNvSpPr>
            <a:spLocks noGrp="1"/>
          </p:cNvSpPr>
          <p:nvPr>
            <p:ph type="body" sz="quarter" idx="13"/>
          </p:nvPr>
        </p:nvSpPr>
        <p:spPr>
          <a:xfrm>
            <a:off x="785814" y="1463502"/>
            <a:ext cx="8910636" cy="1093064"/>
          </a:xfrm>
        </p:spPr>
        <p:txBody>
          <a:bodyPr/>
          <a:lstStyle/>
          <a:p>
            <a:r>
              <a:rPr lang="sv-SE" dirty="0"/>
              <a:t>En beräkning kan visa om du bör ansöka. </a:t>
            </a:r>
          </a:p>
          <a:p>
            <a:pPr marL="232200" lvl="1" indent="0">
              <a:buNone/>
            </a:pPr>
            <a:r>
              <a:rPr lang="sv-SE" dirty="0"/>
              <a:t>Ta fram de uppgifter som behövs. </a:t>
            </a:r>
          </a:p>
          <a:p>
            <a:endParaRPr lang="sv-SE" dirty="0"/>
          </a:p>
        </p:txBody>
      </p:sp>
      <p:sp>
        <p:nvSpPr>
          <p:cNvPr id="9" name="Platshållare för text 2">
            <a:extLst>
              <a:ext uri="{FF2B5EF4-FFF2-40B4-BE49-F238E27FC236}">
                <a16:creationId xmlns:a16="http://schemas.microsoft.com/office/drawing/2014/main" id="{3D669E8C-5ABC-4C51-A831-C0899CA922F1}"/>
              </a:ext>
            </a:extLst>
          </p:cNvPr>
          <p:cNvSpPr txBox="1">
            <a:spLocks/>
          </p:cNvSpPr>
          <p:nvPr/>
        </p:nvSpPr>
        <p:spPr>
          <a:xfrm>
            <a:off x="773152" y="3108571"/>
            <a:ext cx="5189475" cy="424815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400"/>
              </a:spcAft>
              <a:buClr>
                <a:schemeClr val="accent1"/>
              </a:buClr>
              <a:buFont typeface="Arial" panose="020B0604020202020204" pitchFamily="34" charset="0"/>
              <a:buChar char="•"/>
              <a:defRPr sz="2400" kern="1200">
                <a:solidFill>
                  <a:schemeClr val="tx2">
                    <a:lumMod val="75000"/>
                    <a:lumOff val="25000"/>
                  </a:schemeClr>
                </a:solidFill>
                <a:latin typeface="+mn-lt"/>
                <a:ea typeface="+mn-ea"/>
                <a:cs typeface="+mn-cs"/>
              </a:defRPr>
            </a:lvl1pPr>
            <a:lvl2pPr marL="4608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2000" kern="1200">
                <a:solidFill>
                  <a:schemeClr val="tx2">
                    <a:lumMod val="75000"/>
                    <a:lumOff val="25000"/>
                  </a:schemeClr>
                </a:solidFill>
                <a:latin typeface="+mn-lt"/>
                <a:ea typeface="+mn-ea"/>
                <a:cs typeface="+mn-cs"/>
              </a:defRPr>
            </a:lvl2pPr>
            <a:lvl3pPr marL="6912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1800" kern="1200">
                <a:solidFill>
                  <a:schemeClr val="tx2">
                    <a:lumMod val="75000"/>
                    <a:lumOff val="25000"/>
                  </a:schemeClr>
                </a:solidFill>
                <a:latin typeface="+mn-lt"/>
                <a:ea typeface="+mn-ea"/>
                <a:cs typeface="+mn-cs"/>
              </a:defRPr>
            </a:lvl3pPr>
            <a:lvl4pPr marL="9216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1600" kern="1200">
                <a:solidFill>
                  <a:schemeClr val="tx2">
                    <a:lumMod val="75000"/>
                    <a:lumOff val="25000"/>
                  </a:schemeClr>
                </a:solidFill>
                <a:latin typeface="+mn-lt"/>
                <a:ea typeface="+mn-ea"/>
                <a:cs typeface="+mn-cs"/>
              </a:defRPr>
            </a:lvl4pPr>
            <a:lvl5pPr marL="11160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1600" kern="1200">
                <a:solidFill>
                  <a:schemeClr val="tx2">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2200" lvl="1" indent="0">
              <a:buNone/>
            </a:pPr>
            <a:r>
              <a:rPr lang="sv-SE" dirty="0">
                <a:hlinkClick r:id="rId3"/>
              </a:rPr>
              <a:t>www.pensionsmyndigheten.se/beraknabt</a:t>
            </a:r>
            <a:endParaRPr lang="sv-SE" dirty="0"/>
          </a:p>
          <a:p>
            <a:pPr marL="232200" lvl="1" indent="0">
              <a:buNone/>
            </a:pPr>
            <a:r>
              <a:rPr lang="sv-SE" dirty="0"/>
              <a:t>Du behöver inte logga in och kan enkelt prova flera gånger, ingenting registreras. Om du är ovan vid dator och internet kanske du kan be någon i din närhet om hjälp.</a:t>
            </a:r>
          </a:p>
          <a:p>
            <a:pPr lvl="1"/>
            <a:endParaRPr lang="sv-SE" dirty="0"/>
          </a:p>
          <a:p>
            <a:pPr marL="0" indent="0">
              <a:buNone/>
            </a:pPr>
            <a:endParaRPr lang="sv-SE" dirty="0"/>
          </a:p>
        </p:txBody>
      </p:sp>
      <p:sp>
        <p:nvSpPr>
          <p:cNvPr id="10" name="Platshållare för text 2">
            <a:extLst>
              <a:ext uri="{FF2B5EF4-FFF2-40B4-BE49-F238E27FC236}">
                <a16:creationId xmlns:a16="http://schemas.microsoft.com/office/drawing/2014/main" id="{D2AE2F98-4667-462D-98F7-B933FE72CD76}"/>
              </a:ext>
            </a:extLst>
          </p:cNvPr>
          <p:cNvSpPr txBox="1">
            <a:spLocks/>
          </p:cNvSpPr>
          <p:nvPr/>
        </p:nvSpPr>
        <p:spPr>
          <a:xfrm>
            <a:off x="6492844" y="3108571"/>
            <a:ext cx="4438038" cy="299669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spcAft>
                <a:spcPts val="400"/>
              </a:spcAft>
              <a:buClr>
                <a:schemeClr val="accent1"/>
              </a:buClr>
              <a:buFont typeface="Arial" panose="020B0604020202020204" pitchFamily="34" charset="0"/>
              <a:buChar char="•"/>
              <a:defRPr sz="2400" kern="1200">
                <a:solidFill>
                  <a:schemeClr val="tx2">
                    <a:lumMod val="75000"/>
                    <a:lumOff val="25000"/>
                  </a:schemeClr>
                </a:solidFill>
                <a:latin typeface="+mn-lt"/>
                <a:ea typeface="+mn-ea"/>
                <a:cs typeface="+mn-cs"/>
              </a:defRPr>
            </a:lvl1pPr>
            <a:lvl2pPr marL="4608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2000" kern="1200">
                <a:solidFill>
                  <a:schemeClr val="tx2">
                    <a:lumMod val="75000"/>
                    <a:lumOff val="25000"/>
                  </a:schemeClr>
                </a:solidFill>
                <a:latin typeface="+mn-lt"/>
                <a:ea typeface="+mn-ea"/>
                <a:cs typeface="+mn-cs"/>
              </a:defRPr>
            </a:lvl2pPr>
            <a:lvl3pPr marL="6912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1800" kern="1200">
                <a:solidFill>
                  <a:schemeClr val="tx2">
                    <a:lumMod val="75000"/>
                    <a:lumOff val="25000"/>
                  </a:schemeClr>
                </a:solidFill>
                <a:latin typeface="+mn-lt"/>
                <a:ea typeface="+mn-ea"/>
                <a:cs typeface="+mn-cs"/>
              </a:defRPr>
            </a:lvl3pPr>
            <a:lvl4pPr marL="9216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1600" kern="1200">
                <a:solidFill>
                  <a:schemeClr val="tx2">
                    <a:lumMod val="75000"/>
                    <a:lumOff val="25000"/>
                  </a:schemeClr>
                </a:solidFill>
                <a:latin typeface="+mn-lt"/>
                <a:ea typeface="+mn-ea"/>
                <a:cs typeface="+mn-cs"/>
              </a:defRPr>
            </a:lvl4pPr>
            <a:lvl5pPr marL="1116000" indent="-228600" algn="l" defTabSz="914400" rtl="0" eaLnBrk="1" latinLnBrk="0" hangingPunct="1">
              <a:lnSpc>
                <a:spcPct val="100000"/>
              </a:lnSpc>
              <a:spcBef>
                <a:spcPts val="500"/>
              </a:spcBef>
              <a:spcAft>
                <a:spcPts val="400"/>
              </a:spcAft>
              <a:buClr>
                <a:schemeClr val="accent1"/>
              </a:buClr>
              <a:buFont typeface="Pensio Sans Normal" panose="00000500000000000000" pitchFamily="50" charset="0"/>
              <a:buChar char="−"/>
              <a:defRPr sz="1600" kern="1200">
                <a:solidFill>
                  <a:schemeClr val="tx2">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2200" lvl="1" indent="0">
              <a:buNone/>
            </a:pPr>
            <a:endParaRPr lang="sv-SE" dirty="0"/>
          </a:p>
          <a:p>
            <a:pPr marL="232200" lvl="1" indent="0">
              <a:buNone/>
            </a:pPr>
            <a:endParaRPr lang="sv-SE" dirty="0"/>
          </a:p>
          <a:p>
            <a:pPr marL="232200" lvl="1" indent="0">
              <a:buNone/>
            </a:pPr>
            <a:r>
              <a:rPr lang="sv-SE" dirty="0"/>
              <a:t>Du kan också ringa kundservice   0771 - 776 776 eller besöka ett servicekontor så hjälper Pensionsmyndigheten dig. </a:t>
            </a:r>
          </a:p>
          <a:p>
            <a:pPr marL="232200" lvl="1" indent="0">
              <a:buNone/>
            </a:pPr>
            <a:r>
              <a:rPr lang="sv-SE" dirty="0"/>
              <a:t>Ta då med de uppgifter som behövs.</a:t>
            </a:r>
          </a:p>
        </p:txBody>
      </p:sp>
      <p:pic>
        <p:nvPicPr>
          <p:cNvPr id="11" name="Bildobjekt 10">
            <a:extLst>
              <a:ext uri="{FF2B5EF4-FFF2-40B4-BE49-F238E27FC236}">
                <a16:creationId xmlns:a16="http://schemas.microsoft.com/office/drawing/2014/main" id="{0B50D7B9-254B-4F36-97D1-1DA571D28883}"/>
              </a:ext>
            </a:extLst>
          </p:cNvPr>
          <p:cNvPicPr>
            <a:picLocks noChangeAspect="1"/>
          </p:cNvPicPr>
          <p:nvPr/>
        </p:nvPicPr>
        <p:blipFill>
          <a:blip r:embed="rId4"/>
          <a:stretch>
            <a:fillRect/>
          </a:stretch>
        </p:blipFill>
        <p:spPr>
          <a:xfrm>
            <a:off x="7750864" y="1119058"/>
            <a:ext cx="2596633" cy="2066098"/>
          </a:xfrm>
          <a:prstGeom prst="rect">
            <a:avLst/>
          </a:prstGeom>
        </p:spPr>
      </p:pic>
      <p:pic>
        <p:nvPicPr>
          <p:cNvPr id="6" name="Bildobjekt 5">
            <a:extLst>
              <a:ext uri="{FF2B5EF4-FFF2-40B4-BE49-F238E27FC236}">
                <a16:creationId xmlns:a16="http://schemas.microsoft.com/office/drawing/2014/main" id="{D7C16BE7-2379-48F5-9ECE-98872B0A6521}"/>
              </a:ext>
            </a:extLst>
          </p:cNvPr>
          <p:cNvPicPr>
            <a:picLocks noChangeAspect="1"/>
          </p:cNvPicPr>
          <p:nvPr/>
        </p:nvPicPr>
        <p:blipFill>
          <a:blip r:embed="rId5"/>
          <a:stretch>
            <a:fillRect/>
          </a:stretch>
        </p:blipFill>
        <p:spPr>
          <a:xfrm>
            <a:off x="750680" y="5106154"/>
            <a:ext cx="2897867" cy="1751846"/>
          </a:xfrm>
          <a:prstGeom prst="rect">
            <a:avLst/>
          </a:prstGeom>
        </p:spPr>
      </p:pic>
    </p:spTree>
    <p:extLst>
      <p:ext uri="{BB962C8B-B14F-4D97-AF65-F5344CB8AC3E}">
        <p14:creationId xmlns:p14="http://schemas.microsoft.com/office/powerpoint/2010/main" val="1133462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0C5812-B965-467F-B284-8FCBA0E7C41A}"/>
              </a:ext>
            </a:extLst>
          </p:cNvPr>
          <p:cNvSpPr>
            <a:spLocks noGrp="1"/>
          </p:cNvSpPr>
          <p:nvPr>
            <p:ph type="title"/>
          </p:nvPr>
        </p:nvSpPr>
        <p:spPr/>
        <p:txBody>
          <a:bodyPr/>
          <a:lstStyle/>
          <a:p>
            <a:pPr marL="514350" indent="-514350">
              <a:buFont typeface="+mj-lt"/>
              <a:buAutoNum type="arabicPeriod" startAt="2"/>
            </a:pPr>
            <a:r>
              <a:rPr lang="sv-SE" dirty="0"/>
              <a:t>Gör din ansökan</a:t>
            </a:r>
          </a:p>
        </p:txBody>
      </p:sp>
      <p:sp>
        <p:nvSpPr>
          <p:cNvPr id="3" name="Platshållare för text 2">
            <a:extLst>
              <a:ext uri="{FF2B5EF4-FFF2-40B4-BE49-F238E27FC236}">
                <a16:creationId xmlns:a16="http://schemas.microsoft.com/office/drawing/2014/main" id="{7E83C1CB-8A18-4D26-911F-44DE0CDE282B}"/>
              </a:ext>
            </a:extLst>
          </p:cNvPr>
          <p:cNvSpPr>
            <a:spLocks noGrp="1"/>
          </p:cNvSpPr>
          <p:nvPr>
            <p:ph type="body" sz="quarter" idx="13"/>
          </p:nvPr>
        </p:nvSpPr>
        <p:spPr/>
        <p:txBody>
          <a:bodyPr/>
          <a:lstStyle/>
          <a:p>
            <a:r>
              <a:rPr lang="sv-SE" dirty="0"/>
              <a:t>Ansök enkelt på </a:t>
            </a:r>
            <a:r>
              <a:rPr lang="sv-SE" dirty="0">
                <a:hlinkClick r:id="rId3"/>
              </a:rPr>
              <a:t>www.pensionsmyndigheten.se/ansokbt</a:t>
            </a:r>
            <a:r>
              <a:rPr lang="sv-SE" dirty="0"/>
              <a:t> </a:t>
            </a:r>
            <a:br>
              <a:rPr lang="sv-SE" dirty="0"/>
            </a:br>
            <a:r>
              <a:rPr lang="sv-SE" dirty="0"/>
              <a:t>med en e-legitimation såsom bankID. </a:t>
            </a:r>
          </a:p>
          <a:p>
            <a:r>
              <a:rPr lang="sv-SE" dirty="0"/>
              <a:t>Behörig anhörig kan ansöka åt en närstående.</a:t>
            </a:r>
          </a:p>
          <a:p>
            <a:r>
              <a:rPr lang="sv-SE" dirty="0"/>
              <a:t>Du kan också ansöka via blankett. Mer hjälp för att fylla i alla uppgifter finns på </a:t>
            </a:r>
            <a:r>
              <a:rPr lang="sv-SE" dirty="0">
                <a:hlinkClick r:id="rId4"/>
              </a:rPr>
              <a:t>www.pensionsmyndigheten.se/blanketthjalp</a:t>
            </a:r>
            <a:endParaRPr lang="sv-SE" dirty="0"/>
          </a:p>
          <a:p>
            <a:pPr marL="0" indent="0">
              <a:buNone/>
            </a:pPr>
            <a:endParaRPr lang="sv-SE" dirty="0"/>
          </a:p>
        </p:txBody>
      </p:sp>
      <p:pic>
        <p:nvPicPr>
          <p:cNvPr id="4" name="Bildobjekt 3">
            <a:extLst>
              <a:ext uri="{FF2B5EF4-FFF2-40B4-BE49-F238E27FC236}">
                <a16:creationId xmlns:a16="http://schemas.microsoft.com/office/drawing/2014/main" id="{5A13932C-9122-472D-B3F0-B401373D4D5C}"/>
              </a:ext>
            </a:extLst>
          </p:cNvPr>
          <p:cNvPicPr/>
          <p:nvPr/>
        </p:nvPicPr>
        <p:blipFill rotWithShape="1">
          <a:blip r:embed="rId5"/>
          <a:srcRect l="32256" t="32309" r="42943" b="28566"/>
          <a:stretch/>
        </p:blipFill>
        <p:spPr bwMode="auto">
          <a:xfrm>
            <a:off x="4482552" y="4037995"/>
            <a:ext cx="3226895" cy="27130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1714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70ADD6-A3BE-4167-AA04-5E6881936F00}"/>
              </a:ext>
            </a:extLst>
          </p:cNvPr>
          <p:cNvSpPr>
            <a:spLocks noGrp="1"/>
          </p:cNvSpPr>
          <p:nvPr>
            <p:ph type="title"/>
          </p:nvPr>
        </p:nvSpPr>
        <p:spPr/>
        <p:txBody>
          <a:bodyPr/>
          <a:lstStyle/>
          <a:p>
            <a:r>
              <a:rPr lang="sv-SE" dirty="0"/>
              <a:t>Fyll i ansökan fullständigt</a:t>
            </a:r>
          </a:p>
        </p:txBody>
      </p:sp>
      <p:sp>
        <p:nvSpPr>
          <p:cNvPr id="3" name="Platshållare för text 2">
            <a:extLst>
              <a:ext uri="{FF2B5EF4-FFF2-40B4-BE49-F238E27FC236}">
                <a16:creationId xmlns:a16="http://schemas.microsoft.com/office/drawing/2014/main" id="{765370CF-29C8-4F93-BECD-304B30ED8BD4}"/>
              </a:ext>
            </a:extLst>
          </p:cNvPr>
          <p:cNvSpPr>
            <a:spLocks noGrp="1"/>
          </p:cNvSpPr>
          <p:nvPr>
            <p:ph type="body" sz="quarter" idx="13"/>
          </p:nvPr>
        </p:nvSpPr>
        <p:spPr/>
        <p:txBody>
          <a:bodyPr/>
          <a:lstStyle/>
          <a:p>
            <a:r>
              <a:rPr lang="sv-SE" dirty="0"/>
              <a:t>Fyll i alla uppgifter noga för ett snabbare beslut. </a:t>
            </a:r>
          </a:p>
          <a:p>
            <a:r>
              <a:rPr lang="sv-SE" dirty="0"/>
              <a:t>Ring gärna Pensionsmyndighetens kundservice eller besök ett servicekontor för att få hjälp. </a:t>
            </a:r>
          </a:p>
          <a:p>
            <a:r>
              <a:rPr lang="sv-SE" dirty="0"/>
              <a:t>Kanske även någon närstående kan hjälpa till?</a:t>
            </a:r>
          </a:p>
        </p:txBody>
      </p:sp>
      <p:pic>
        <p:nvPicPr>
          <p:cNvPr id="4" name="Bildobjekt 3">
            <a:extLst>
              <a:ext uri="{FF2B5EF4-FFF2-40B4-BE49-F238E27FC236}">
                <a16:creationId xmlns:a16="http://schemas.microsoft.com/office/drawing/2014/main" id="{FFDC1364-BD48-4EC8-A0E8-AE9C9D5DEE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0041" y="3969572"/>
            <a:ext cx="2491917" cy="2491917"/>
          </a:xfrm>
          <a:prstGeom prst="rect">
            <a:avLst/>
          </a:prstGeom>
        </p:spPr>
      </p:pic>
    </p:spTree>
    <p:extLst>
      <p:ext uri="{BB962C8B-B14F-4D97-AF65-F5344CB8AC3E}">
        <p14:creationId xmlns:p14="http://schemas.microsoft.com/office/powerpoint/2010/main" val="2979626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B1DBD3-4208-4262-9944-D236FA32A92B}"/>
              </a:ext>
            </a:extLst>
          </p:cNvPr>
          <p:cNvSpPr>
            <a:spLocks noGrp="1"/>
          </p:cNvSpPr>
          <p:nvPr>
            <p:ph type="title"/>
          </p:nvPr>
        </p:nvSpPr>
        <p:spPr/>
        <p:txBody>
          <a:bodyPr/>
          <a:lstStyle/>
          <a:p>
            <a:r>
              <a:rPr lang="sv-SE" dirty="0"/>
              <a:t>Behörig anhörig kan ansöka åt en närstående</a:t>
            </a:r>
          </a:p>
        </p:txBody>
      </p:sp>
      <p:sp>
        <p:nvSpPr>
          <p:cNvPr id="3" name="Platshållare för text 2">
            <a:extLst>
              <a:ext uri="{FF2B5EF4-FFF2-40B4-BE49-F238E27FC236}">
                <a16:creationId xmlns:a16="http://schemas.microsoft.com/office/drawing/2014/main" id="{D40E4A6C-12DC-45B9-B613-986742DA8561}"/>
              </a:ext>
            </a:extLst>
          </p:cNvPr>
          <p:cNvSpPr>
            <a:spLocks noGrp="1"/>
          </p:cNvSpPr>
          <p:nvPr>
            <p:ph type="body" sz="quarter" idx="13"/>
          </p:nvPr>
        </p:nvSpPr>
        <p:spPr/>
        <p:txBody>
          <a:bodyPr/>
          <a:lstStyle/>
          <a:p>
            <a:r>
              <a:rPr lang="sv-SE" dirty="0"/>
              <a:t>En anhörig kan vara behörig att företräda en släkting som inte längre själv klarar av sina ekonomiska angelägenheter.</a:t>
            </a:r>
          </a:p>
          <a:p>
            <a:r>
              <a:rPr lang="sv-SE" dirty="0"/>
              <a:t>Enkelt att ansöka på webben med egen e-legitimation såsom bankID.</a:t>
            </a:r>
          </a:p>
          <a:p>
            <a:endParaRPr lang="sv-SE" dirty="0"/>
          </a:p>
        </p:txBody>
      </p:sp>
      <p:pic>
        <p:nvPicPr>
          <p:cNvPr id="8" name="Bildobjekt 7">
            <a:extLst>
              <a:ext uri="{FF2B5EF4-FFF2-40B4-BE49-F238E27FC236}">
                <a16:creationId xmlns:a16="http://schemas.microsoft.com/office/drawing/2014/main" id="{B8CEEF0D-474A-4C9E-AEFC-9D46569D05C2}"/>
              </a:ext>
            </a:extLst>
          </p:cNvPr>
          <p:cNvPicPr/>
          <p:nvPr/>
        </p:nvPicPr>
        <p:blipFill rotWithShape="1">
          <a:blip r:embed="rId3"/>
          <a:srcRect l="11419" r="17592" b="6191"/>
          <a:stretch/>
        </p:blipFill>
        <p:spPr>
          <a:xfrm>
            <a:off x="5009253" y="4218915"/>
            <a:ext cx="3084546" cy="2639085"/>
          </a:xfrm>
          <a:prstGeom prst="rect">
            <a:avLst/>
          </a:prstGeom>
        </p:spPr>
      </p:pic>
    </p:spTree>
    <p:extLst>
      <p:ext uri="{BB962C8B-B14F-4D97-AF65-F5344CB8AC3E}">
        <p14:creationId xmlns:p14="http://schemas.microsoft.com/office/powerpoint/2010/main" val="3362466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E61AA8-E5FE-4E20-BC3A-86249EABF8B5}"/>
              </a:ext>
            </a:extLst>
          </p:cNvPr>
          <p:cNvSpPr>
            <a:spLocks noGrp="1"/>
          </p:cNvSpPr>
          <p:nvPr>
            <p:ph type="title"/>
          </p:nvPr>
        </p:nvSpPr>
        <p:spPr/>
        <p:txBody>
          <a:bodyPr/>
          <a:lstStyle/>
          <a:p>
            <a:r>
              <a:rPr lang="sv-SE" dirty="0"/>
              <a:t>Mer information eller hjälp</a:t>
            </a:r>
          </a:p>
        </p:txBody>
      </p:sp>
      <p:sp>
        <p:nvSpPr>
          <p:cNvPr id="3" name="Platshållare för text 2">
            <a:extLst>
              <a:ext uri="{FF2B5EF4-FFF2-40B4-BE49-F238E27FC236}">
                <a16:creationId xmlns:a16="http://schemas.microsoft.com/office/drawing/2014/main" id="{0D2FCC58-CC35-42AF-A39D-65D5421DC555}"/>
              </a:ext>
            </a:extLst>
          </p:cNvPr>
          <p:cNvSpPr>
            <a:spLocks noGrp="1"/>
          </p:cNvSpPr>
          <p:nvPr>
            <p:ph type="body" sz="quarter" idx="13"/>
          </p:nvPr>
        </p:nvSpPr>
        <p:spPr/>
        <p:txBody>
          <a:bodyPr/>
          <a:lstStyle/>
          <a:p>
            <a:r>
              <a:rPr lang="sv-SE" dirty="0"/>
              <a:t>Besök webbplatsen </a:t>
            </a:r>
            <a:r>
              <a:rPr lang="sv-SE" dirty="0">
                <a:hlinkClick r:id="rId3"/>
              </a:rPr>
              <a:t>www.pensionsmyndigheten.se</a:t>
            </a:r>
            <a:endParaRPr lang="sv-SE" dirty="0"/>
          </a:p>
          <a:p>
            <a:endParaRPr lang="sv-SE" dirty="0"/>
          </a:p>
          <a:p>
            <a:r>
              <a:rPr lang="sv-SE" dirty="0"/>
              <a:t>Ring kundservice via 0771 - 776 776</a:t>
            </a:r>
          </a:p>
          <a:p>
            <a:endParaRPr lang="sv-SE" dirty="0"/>
          </a:p>
          <a:p>
            <a:r>
              <a:rPr lang="sv-SE" dirty="0"/>
              <a:t>Personlig hjälp vid servicekontor</a:t>
            </a:r>
          </a:p>
          <a:p>
            <a:pPr lvl="1"/>
            <a:r>
              <a:rPr lang="sv-SE" dirty="0"/>
              <a:t>På pensionsmyndighetens webbplats hittar du adress till närmaste servicekontor.</a:t>
            </a:r>
          </a:p>
          <a:p>
            <a:endParaRPr lang="sv-SE" dirty="0"/>
          </a:p>
        </p:txBody>
      </p:sp>
      <p:pic>
        <p:nvPicPr>
          <p:cNvPr id="6" name="Bildobjekt 5">
            <a:extLst>
              <a:ext uri="{FF2B5EF4-FFF2-40B4-BE49-F238E27FC236}">
                <a16:creationId xmlns:a16="http://schemas.microsoft.com/office/drawing/2014/main" id="{096CE4D5-931B-49E0-A376-33B6AB9DF5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6450" y="1401845"/>
            <a:ext cx="779843" cy="705311"/>
          </a:xfrm>
          <a:prstGeom prst="rect">
            <a:avLst/>
          </a:prstGeom>
        </p:spPr>
      </p:pic>
      <p:pic>
        <p:nvPicPr>
          <p:cNvPr id="7" name="Bild 6">
            <a:extLst>
              <a:ext uri="{FF2B5EF4-FFF2-40B4-BE49-F238E27FC236}">
                <a16:creationId xmlns:a16="http://schemas.microsoft.com/office/drawing/2014/main" id="{E82BD4C1-F627-47C9-93EB-841814331F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65762" y="2485092"/>
            <a:ext cx="641218" cy="691841"/>
          </a:xfrm>
          <a:prstGeom prst="rect">
            <a:avLst/>
          </a:prstGeom>
        </p:spPr>
      </p:pic>
      <p:pic>
        <p:nvPicPr>
          <p:cNvPr id="8" name="Bild 7">
            <a:extLst>
              <a:ext uri="{FF2B5EF4-FFF2-40B4-BE49-F238E27FC236}">
                <a16:creationId xmlns:a16="http://schemas.microsoft.com/office/drawing/2014/main" id="{2BD8B6F4-2C56-4DCE-80BA-75EF05EB5F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68004" y="3681068"/>
            <a:ext cx="836734" cy="735312"/>
          </a:xfrm>
          <a:prstGeom prst="rect">
            <a:avLst/>
          </a:prstGeom>
        </p:spPr>
      </p:pic>
    </p:spTree>
    <p:extLst>
      <p:ext uri="{BB962C8B-B14F-4D97-AF65-F5344CB8AC3E}">
        <p14:creationId xmlns:p14="http://schemas.microsoft.com/office/powerpoint/2010/main" val="578943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6368D5-7F55-4A19-9E17-12780B9645FB}"/>
              </a:ext>
            </a:extLst>
          </p:cNvPr>
          <p:cNvSpPr>
            <a:spLocks noGrp="1"/>
          </p:cNvSpPr>
          <p:nvPr>
            <p:ph type="title"/>
          </p:nvPr>
        </p:nvSpPr>
        <p:spPr/>
        <p:txBody>
          <a:bodyPr/>
          <a:lstStyle/>
          <a:p>
            <a:r>
              <a:rPr lang="sv-SE" dirty="0"/>
              <a:t>Sprid gärna informationen vidare…</a:t>
            </a:r>
          </a:p>
        </p:txBody>
      </p:sp>
      <p:sp>
        <p:nvSpPr>
          <p:cNvPr id="3" name="Platshållare för text 2">
            <a:extLst>
              <a:ext uri="{FF2B5EF4-FFF2-40B4-BE49-F238E27FC236}">
                <a16:creationId xmlns:a16="http://schemas.microsoft.com/office/drawing/2014/main" id="{C7728D3D-48EB-4B8C-89C5-CB934BE3FD5B}"/>
              </a:ext>
            </a:extLst>
          </p:cNvPr>
          <p:cNvSpPr>
            <a:spLocks noGrp="1"/>
          </p:cNvSpPr>
          <p:nvPr>
            <p:ph type="body" sz="quarter" idx="13"/>
          </p:nvPr>
        </p:nvSpPr>
        <p:spPr>
          <a:xfrm>
            <a:off x="1196632" y="1621651"/>
            <a:ext cx="8910636" cy="4248150"/>
          </a:xfrm>
        </p:spPr>
        <p:txBody>
          <a:bodyPr/>
          <a:lstStyle/>
          <a:p>
            <a:endParaRPr lang="sv-SE" dirty="0"/>
          </a:p>
          <a:p>
            <a:endParaRPr lang="sv-SE" dirty="0"/>
          </a:p>
          <a:p>
            <a:endParaRPr lang="sv-SE" dirty="0"/>
          </a:p>
          <a:p>
            <a:endParaRPr lang="sv-SE" dirty="0"/>
          </a:p>
          <a:p>
            <a:endParaRPr lang="sv-SE" dirty="0"/>
          </a:p>
          <a:p>
            <a:endParaRPr lang="sv-SE" dirty="0"/>
          </a:p>
          <a:p>
            <a:pPr marL="0" indent="0">
              <a:buNone/>
            </a:pPr>
            <a:endParaRPr lang="sv-SE" dirty="0"/>
          </a:p>
          <a:p>
            <a:pPr marL="0" indent="0" algn="r">
              <a:buNone/>
            </a:pPr>
            <a:r>
              <a:rPr lang="sv-SE" dirty="0"/>
              <a:t>Stort tack från Pensionsmyndigheten!</a:t>
            </a:r>
          </a:p>
        </p:txBody>
      </p:sp>
      <p:pic>
        <p:nvPicPr>
          <p:cNvPr id="4" name="Bildobjekt 3">
            <a:extLst>
              <a:ext uri="{FF2B5EF4-FFF2-40B4-BE49-F238E27FC236}">
                <a16:creationId xmlns:a16="http://schemas.microsoft.com/office/drawing/2014/main" id="{AED9BA0C-5D50-4520-8346-3BC41A869E43}"/>
              </a:ext>
            </a:extLst>
          </p:cNvPr>
          <p:cNvPicPr>
            <a:picLocks noChangeAspect="1"/>
          </p:cNvPicPr>
          <p:nvPr/>
        </p:nvPicPr>
        <p:blipFill>
          <a:blip r:embed="rId3"/>
          <a:stretch>
            <a:fillRect/>
          </a:stretch>
        </p:blipFill>
        <p:spPr>
          <a:xfrm>
            <a:off x="2404988" y="1719831"/>
            <a:ext cx="3691012" cy="2612544"/>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8" name="Bildobjekt 7">
            <a:extLst>
              <a:ext uri="{FF2B5EF4-FFF2-40B4-BE49-F238E27FC236}">
                <a16:creationId xmlns:a16="http://schemas.microsoft.com/office/drawing/2014/main" id="{5BDCC89F-CD1F-4D39-B1C1-55898FC5A859}"/>
              </a:ext>
            </a:extLst>
          </p:cNvPr>
          <p:cNvPicPr>
            <a:picLocks noChangeAspect="1"/>
          </p:cNvPicPr>
          <p:nvPr/>
        </p:nvPicPr>
        <p:blipFill>
          <a:blip r:embed="rId3"/>
          <a:stretch>
            <a:fillRect/>
          </a:stretch>
        </p:blipFill>
        <p:spPr>
          <a:xfrm>
            <a:off x="3775079" y="2104188"/>
            <a:ext cx="3691012" cy="2612544"/>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9" name="Bildobjekt 8">
            <a:extLst>
              <a:ext uri="{FF2B5EF4-FFF2-40B4-BE49-F238E27FC236}">
                <a16:creationId xmlns:a16="http://schemas.microsoft.com/office/drawing/2014/main" id="{42460D88-3021-42D5-B89B-7221BEE4B15B}"/>
              </a:ext>
            </a:extLst>
          </p:cNvPr>
          <p:cNvPicPr>
            <a:picLocks noChangeAspect="1"/>
          </p:cNvPicPr>
          <p:nvPr/>
        </p:nvPicPr>
        <p:blipFill>
          <a:blip r:embed="rId3"/>
          <a:stretch>
            <a:fillRect/>
          </a:stretch>
        </p:blipFill>
        <p:spPr>
          <a:xfrm>
            <a:off x="5145170" y="2488544"/>
            <a:ext cx="3691012" cy="2612544"/>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755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0A061C-782C-4026-BFD4-A36BF1A03DE6}"/>
              </a:ext>
            </a:extLst>
          </p:cNvPr>
          <p:cNvSpPr>
            <a:spLocks noGrp="1"/>
          </p:cNvSpPr>
          <p:nvPr>
            <p:ph type="title"/>
          </p:nvPr>
        </p:nvSpPr>
        <p:spPr/>
        <p:txBody>
          <a:bodyPr/>
          <a:lstStyle/>
          <a:p>
            <a:r>
              <a:rPr lang="sv-SE" dirty="0"/>
              <a:t>Bostadstillägg till pensionärer</a:t>
            </a:r>
          </a:p>
        </p:txBody>
      </p:sp>
    </p:spTree>
    <p:extLst>
      <p:ext uri="{BB962C8B-B14F-4D97-AF65-F5344CB8AC3E}">
        <p14:creationId xmlns:p14="http://schemas.microsoft.com/office/powerpoint/2010/main" val="1424713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54FCFC-0DAE-4B7A-89E8-F58E02E929B1}"/>
              </a:ext>
            </a:extLst>
          </p:cNvPr>
          <p:cNvSpPr>
            <a:spLocks noGrp="1"/>
          </p:cNvSpPr>
          <p:nvPr>
            <p:ph type="title"/>
          </p:nvPr>
        </p:nvSpPr>
        <p:spPr/>
        <p:txBody>
          <a:bodyPr/>
          <a:lstStyle/>
          <a:p>
            <a:r>
              <a:rPr lang="sv-SE" dirty="0"/>
              <a:t>Pensionärer som går miste om pengar</a:t>
            </a:r>
          </a:p>
        </p:txBody>
      </p:sp>
      <p:sp>
        <p:nvSpPr>
          <p:cNvPr id="3" name="Platshållare för text 2">
            <a:extLst>
              <a:ext uri="{FF2B5EF4-FFF2-40B4-BE49-F238E27FC236}">
                <a16:creationId xmlns:a16="http://schemas.microsoft.com/office/drawing/2014/main" id="{4200E0DC-D4A2-4B59-8082-91CE5613C408}"/>
              </a:ext>
            </a:extLst>
          </p:cNvPr>
          <p:cNvSpPr>
            <a:spLocks noGrp="1"/>
          </p:cNvSpPr>
          <p:nvPr>
            <p:ph type="body" sz="quarter" idx="13"/>
          </p:nvPr>
        </p:nvSpPr>
        <p:spPr/>
        <p:txBody>
          <a:bodyPr/>
          <a:lstStyle/>
          <a:p>
            <a:r>
              <a:rPr lang="sv-SE" dirty="0"/>
              <a:t>Cirka 290 000 pensionärer får tillägget idag.</a:t>
            </a:r>
          </a:p>
          <a:p>
            <a:r>
              <a:rPr lang="sv-SE" dirty="0"/>
              <a:t>Tidigare uppskattningar visar att drygt 100 000 pensionärer skulle kunna få tillägget, men har inte ansökt.</a:t>
            </a:r>
          </a:p>
          <a:p>
            <a:r>
              <a:rPr lang="sv-SE" dirty="0"/>
              <a:t>Ännu fler kan ha rätt till tillägget när bostadstillägget höjs vid regeländringar.</a:t>
            </a:r>
          </a:p>
          <a:p>
            <a:r>
              <a:rPr lang="sv-SE" dirty="0"/>
              <a:t>Samtidigt är det många andra som inte har rätt till bostadstillägg och 3 av 10 pensionärer får avslag på sin ansökan.</a:t>
            </a:r>
          </a:p>
          <a:p>
            <a:r>
              <a:rPr lang="sv-SE" dirty="0"/>
              <a:t>Viktigt att nå fram med information så att de som har rätt till bostadstillägg kan ansöka.</a:t>
            </a:r>
          </a:p>
        </p:txBody>
      </p:sp>
    </p:spTree>
    <p:extLst>
      <p:ext uri="{BB962C8B-B14F-4D97-AF65-F5344CB8AC3E}">
        <p14:creationId xmlns:p14="http://schemas.microsoft.com/office/powerpoint/2010/main" val="57779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8CBF80-1F58-4088-802A-61871BE6100A}"/>
              </a:ext>
            </a:extLst>
          </p:cNvPr>
          <p:cNvSpPr>
            <a:spLocks noGrp="1"/>
          </p:cNvSpPr>
          <p:nvPr>
            <p:ph type="title"/>
          </p:nvPr>
        </p:nvSpPr>
        <p:spPr/>
        <p:txBody>
          <a:bodyPr/>
          <a:lstStyle/>
          <a:p>
            <a:r>
              <a:rPr lang="sv-SE" dirty="0"/>
              <a:t>Vad är bostadstillägg?</a:t>
            </a:r>
          </a:p>
        </p:txBody>
      </p:sp>
      <p:sp>
        <p:nvSpPr>
          <p:cNvPr id="3" name="Platshållare för text 2">
            <a:extLst>
              <a:ext uri="{FF2B5EF4-FFF2-40B4-BE49-F238E27FC236}">
                <a16:creationId xmlns:a16="http://schemas.microsoft.com/office/drawing/2014/main" id="{428D7D9D-F666-4D5A-942A-47A46584D134}"/>
              </a:ext>
            </a:extLst>
          </p:cNvPr>
          <p:cNvSpPr>
            <a:spLocks noGrp="1"/>
          </p:cNvSpPr>
          <p:nvPr>
            <p:ph type="body" sz="quarter" idx="13"/>
          </p:nvPr>
        </p:nvSpPr>
        <p:spPr/>
        <p:txBody>
          <a:bodyPr/>
          <a:lstStyle/>
          <a:p>
            <a:r>
              <a:rPr lang="sv-SE" dirty="0"/>
              <a:t>Ett skattefritt tillägg till den allmänna pensionen.</a:t>
            </a:r>
          </a:p>
          <a:p>
            <a:r>
              <a:rPr lang="sv-SE" dirty="0"/>
              <a:t>En del av grundskyddet, liksom garantipensionen.</a:t>
            </a:r>
          </a:p>
          <a:p>
            <a:r>
              <a:rPr lang="sv-SE" dirty="0"/>
              <a:t>Ett inkomstprövat tillägg som beror på bostadskostnad, familjesituation, inkomst och tillgångar.</a:t>
            </a:r>
          </a:p>
          <a:p>
            <a:r>
              <a:rPr lang="sv-SE" dirty="0"/>
              <a:t>Bostadstillägg utbetalas i snitt med cirka 3 000 – 4 000 kronor per månad.</a:t>
            </a:r>
          </a:p>
          <a:p>
            <a:endParaRPr lang="sv-SE" dirty="0"/>
          </a:p>
        </p:txBody>
      </p:sp>
      <p:grpSp>
        <p:nvGrpSpPr>
          <p:cNvPr id="16" name="Grupp 15">
            <a:extLst>
              <a:ext uri="{FF2B5EF4-FFF2-40B4-BE49-F238E27FC236}">
                <a16:creationId xmlns:a16="http://schemas.microsoft.com/office/drawing/2014/main" id="{AE3DCB7A-9AE9-4A72-B374-1B6B8ADEE712}"/>
              </a:ext>
            </a:extLst>
          </p:cNvPr>
          <p:cNvGrpSpPr/>
          <p:nvPr/>
        </p:nvGrpSpPr>
        <p:grpSpPr>
          <a:xfrm>
            <a:off x="4251132" y="4234861"/>
            <a:ext cx="1980000" cy="1980000"/>
            <a:chOff x="1589415" y="4776218"/>
            <a:chExt cx="1993148" cy="1993146"/>
          </a:xfrm>
        </p:grpSpPr>
        <p:sp>
          <p:nvSpPr>
            <p:cNvPr id="17" name="Ellips 16">
              <a:extLst>
                <a:ext uri="{FF2B5EF4-FFF2-40B4-BE49-F238E27FC236}">
                  <a16:creationId xmlns:a16="http://schemas.microsoft.com/office/drawing/2014/main" id="{E310D7FC-4311-4167-A568-D0439322B065}"/>
                </a:ext>
              </a:extLst>
            </p:cNvPr>
            <p:cNvSpPr/>
            <p:nvPr/>
          </p:nvSpPr>
          <p:spPr>
            <a:xfrm>
              <a:off x="1589415" y="4776218"/>
              <a:ext cx="1993148" cy="1993146"/>
            </a:xfrm>
            <a:prstGeom prst="ellipse">
              <a:avLst/>
            </a:prstGeom>
            <a:solidFill>
              <a:srgbClr val="FFE7C8"/>
            </a:solidFill>
            <a:ln w="5715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 17">
              <a:extLst>
                <a:ext uri="{FF2B5EF4-FFF2-40B4-BE49-F238E27FC236}">
                  <a16:creationId xmlns:a16="http://schemas.microsoft.com/office/drawing/2014/main" id="{4FDCE271-A941-4E7C-88EC-A4D135780B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99876" y="5056918"/>
              <a:ext cx="1298079" cy="1374719"/>
            </a:xfrm>
            <a:prstGeom prst="rect">
              <a:avLst/>
            </a:prstGeom>
          </p:spPr>
        </p:pic>
      </p:grpSp>
      <p:pic>
        <p:nvPicPr>
          <p:cNvPr id="8" name="Bildobjekt 7">
            <a:extLst>
              <a:ext uri="{FF2B5EF4-FFF2-40B4-BE49-F238E27FC236}">
                <a16:creationId xmlns:a16="http://schemas.microsoft.com/office/drawing/2014/main" id="{95966B6C-2E1D-4CB8-8447-3EDC40B6AFAE}"/>
              </a:ext>
            </a:extLst>
          </p:cNvPr>
          <p:cNvPicPr>
            <a:picLocks noChangeAspect="1"/>
          </p:cNvPicPr>
          <p:nvPr/>
        </p:nvPicPr>
        <p:blipFill rotWithShape="1">
          <a:blip r:embed="rId5"/>
          <a:srcRect t="21323" b="20038"/>
          <a:stretch/>
        </p:blipFill>
        <p:spPr>
          <a:xfrm>
            <a:off x="5778608" y="4227142"/>
            <a:ext cx="1128665" cy="573136"/>
          </a:xfrm>
          <a:prstGeom prst="rect">
            <a:avLst/>
          </a:prstGeom>
          <a:ln>
            <a:noFill/>
          </a:ln>
        </p:spPr>
      </p:pic>
    </p:spTree>
    <p:extLst>
      <p:ext uri="{BB962C8B-B14F-4D97-AF65-F5344CB8AC3E}">
        <p14:creationId xmlns:p14="http://schemas.microsoft.com/office/powerpoint/2010/main" val="2888708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597C601-98B9-4379-8141-68982FDBB00B}"/>
              </a:ext>
            </a:extLst>
          </p:cNvPr>
          <p:cNvSpPr>
            <a:spLocks noGrp="1"/>
          </p:cNvSpPr>
          <p:nvPr>
            <p:ph type="title"/>
          </p:nvPr>
        </p:nvSpPr>
        <p:spPr>
          <a:xfrm>
            <a:off x="785814" y="396511"/>
            <a:ext cx="6898916" cy="799132"/>
          </a:xfrm>
        </p:spPr>
        <p:txBody>
          <a:bodyPr/>
          <a:lstStyle/>
          <a:p>
            <a:r>
              <a:rPr lang="sv-SE" dirty="0"/>
              <a:t>Vem kan ansöka om  bostadstillägg?</a:t>
            </a:r>
          </a:p>
        </p:txBody>
      </p:sp>
      <p:sp>
        <p:nvSpPr>
          <p:cNvPr id="6" name="textruta 5">
            <a:extLst>
              <a:ext uri="{FF2B5EF4-FFF2-40B4-BE49-F238E27FC236}">
                <a16:creationId xmlns:a16="http://schemas.microsoft.com/office/drawing/2014/main" id="{1597D7D6-EC1C-4928-8BA4-A977568E21B5}"/>
              </a:ext>
            </a:extLst>
          </p:cNvPr>
          <p:cNvSpPr txBox="1"/>
          <p:nvPr/>
        </p:nvSpPr>
        <p:spPr>
          <a:xfrm>
            <a:off x="415171" y="5680962"/>
            <a:ext cx="2053767" cy="830997"/>
          </a:xfrm>
          <a:prstGeom prst="rect">
            <a:avLst/>
          </a:prstGeom>
          <a:noFill/>
        </p:spPr>
        <p:txBody>
          <a:bodyPr wrap="none" rtlCol="0">
            <a:spAutoFit/>
          </a:bodyPr>
          <a:lstStyle/>
          <a:p>
            <a:pPr algn="ctr"/>
            <a:r>
              <a:rPr lang="sv-SE" sz="2400" dirty="0"/>
              <a:t>Beror på </a:t>
            </a:r>
          </a:p>
          <a:p>
            <a:pPr algn="ctr"/>
            <a:r>
              <a:rPr lang="sv-SE" sz="2400" dirty="0"/>
              <a:t>när du är född</a:t>
            </a:r>
          </a:p>
        </p:txBody>
      </p:sp>
      <p:sp>
        <p:nvSpPr>
          <p:cNvPr id="7" name="textruta 6">
            <a:extLst>
              <a:ext uri="{FF2B5EF4-FFF2-40B4-BE49-F238E27FC236}">
                <a16:creationId xmlns:a16="http://schemas.microsoft.com/office/drawing/2014/main" id="{42C63328-A1E3-4FB1-BC47-17369C50E076}"/>
              </a:ext>
            </a:extLst>
          </p:cNvPr>
          <p:cNvSpPr txBox="1"/>
          <p:nvPr/>
        </p:nvSpPr>
        <p:spPr>
          <a:xfrm>
            <a:off x="4711985" y="5678465"/>
            <a:ext cx="3770887" cy="461665"/>
          </a:xfrm>
          <a:prstGeom prst="rect">
            <a:avLst/>
          </a:prstGeom>
          <a:noFill/>
        </p:spPr>
        <p:txBody>
          <a:bodyPr wrap="square" rtlCol="0">
            <a:spAutoFit/>
          </a:bodyPr>
          <a:lstStyle/>
          <a:p>
            <a:pPr algn="ctr"/>
            <a:r>
              <a:rPr lang="sv-SE" sz="2400" dirty="0"/>
              <a:t>Du ska bo i Sverige</a:t>
            </a:r>
          </a:p>
        </p:txBody>
      </p:sp>
      <p:sp>
        <p:nvSpPr>
          <p:cNvPr id="8" name="textruta 7">
            <a:extLst>
              <a:ext uri="{FF2B5EF4-FFF2-40B4-BE49-F238E27FC236}">
                <a16:creationId xmlns:a16="http://schemas.microsoft.com/office/drawing/2014/main" id="{AAB444B4-194B-4D13-A3E7-DC0A6CF895E9}"/>
              </a:ext>
            </a:extLst>
          </p:cNvPr>
          <p:cNvSpPr txBox="1"/>
          <p:nvPr/>
        </p:nvSpPr>
        <p:spPr>
          <a:xfrm>
            <a:off x="8166177" y="3286839"/>
            <a:ext cx="3187547" cy="830997"/>
          </a:xfrm>
          <a:prstGeom prst="rect">
            <a:avLst/>
          </a:prstGeom>
          <a:noFill/>
        </p:spPr>
        <p:txBody>
          <a:bodyPr wrap="square" rtlCol="0">
            <a:spAutoFit/>
          </a:bodyPr>
          <a:lstStyle/>
          <a:p>
            <a:pPr algn="ctr"/>
            <a:r>
              <a:rPr lang="sv-SE" sz="2400" dirty="0"/>
              <a:t>Du ska söka för din permanentbostad</a:t>
            </a:r>
          </a:p>
        </p:txBody>
      </p:sp>
      <p:sp>
        <p:nvSpPr>
          <p:cNvPr id="9" name="textruta 8">
            <a:extLst>
              <a:ext uri="{FF2B5EF4-FFF2-40B4-BE49-F238E27FC236}">
                <a16:creationId xmlns:a16="http://schemas.microsoft.com/office/drawing/2014/main" id="{C947AA5F-C7B1-429B-8CAF-E0EB45377561}"/>
              </a:ext>
            </a:extLst>
          </p:cNvPr>
          <p:cNvSpPr txBox="1"/>
          <p:nvPr/>
        </p:nvSpPr>
        <p:spPr>
          <a:xfrm>
            <a:off x="4325923" y="1410706"/>
            <a:ext cx="3570189" cy="830997"/>
          </a:xfrm>
          <a:prstGeom prst="rect">
            <a:avLst/>
          </a:prstGeom>
          <a:noFill/>
        </p:spPr>
        <p:txBody>
          <a:bodyPr wrap="square" rtlCol="0">
            <a:spAutoFit/>
          </a:bodyPr>
          <a:lstStyle/>
          <a:p>
            <a:pPr lvl="0" algn="ctr">
              <a:defRPr/>
            </a:pPr>
            <a:r>
              <a:rPr lang="sv-SE" sz="2400" dirty="0">
                <a:solidFill>
                  <a:srgbClr val="000000"/>
                </a:solidFill>
              </a:rPr>
              <a:t>Du behöver ta ut hela din </a:t>
            </a:r>
            <a:br>
              <a:rPr lang="sv-SE" sz="2400" dirty="0">
                <a:solidFill>
                  <a:srgbClr val="000000"/>
                </a:solidFill>
              </a:rPr>
            </a:br>
            <a:r>
              <a:rPr lang="sv-SE" sz="2400" dirty="0">
                <a:solidFill>
                  <a:srgbClr val="000000"/>
                </a:solidFill>
              </a:rPr>
              <a:t>allmänna pension</a:t>
            </a:r>
          </a:p>
        </p:txBody>
      </p:sp>
      <p:cxnSp>
        <p:nvCxnSpPr>
          <p:cNvPr id="12" name="Böjd koppling 16">
            <a:extLst>
              <a:ext uri="{FF2B5EF4-FFF2-40B4-BE49-F238E27FC236}">
                <a16:creationId xmlns:a16="http://schemas.microsoft.com/office/drawing/2014/main" id="{B3283480-429B-4347-A4B9-316280B9FDB0}"/>
              </a:ext>
            </a:extLst>
          </p:cNvPr>
          <p:cNvCxnSpPr>
            <a:cxnSpLocks/>
            <a:stCxn id="14" idx="0"/>
            <a:endCxn id="26" idx="2"/>
          </p:cNvCxnSpPr>
          <p:nvPr/>
        </p:nvCxnSpPr>
        <p:spPr>
          <a:xfrm rot="5400000" flipH="1" flipV="1">
            <a:off x="1614097" y="2441147"/>
            <a:ext cx="1006841" cy="1350936"/>
          </a:xfrm>
          <a:prstGeom prst="curvedConnector2">
            <a:avLst/>
          </a:prstGeom>
          <a:ln w="57150" cap="rnd">
            <a:solidFill>
              <a:schemeClr val="accent4"/>
            </a:solidFill>
            <a:prstDash val="sysDot"/>
            <a:round/>
            <a:tailEnd type="triangle"/>
          </a:ln>
        </p:spPr>
        <p:style>
          <a:lnRef idx="1">
            <a:schemeClr val="accent1"/>
          </a:lnRef>
          <a:fillRef idx="0">
            <a:schemeClr val="accent1"/>
          </a:fillRef>
          <a:effectRef idx="0">
            <a:schemeClr val="accent1"/>
          </a:effectRef>
          <a:fontRef idx="minor">
            <a:schemeClr val="tx1"/>
          </a:fontRef>
        </p:style>
      </p:cxnSp>
      <p:cxnSp>
        <p:nvCxnSpPr>
          <p:cNvPr id="13" name="Böjd koppling 29">
            <a:extLst>
              <a:ext uri="{FF2B5EF4-FFF2-40B4-BE49-F238E27FC236}">
                <a16:creationId xmlns:a16="http://schemas.microsoft.com/office/drawing/2014/main" id="{462C1498-A70D-4912-ADA7-5CFF8F6DF132}"/>
              </a:ext>
            </a:extLst>
          </p:cNvPr>
          <p:cNvCxnSpPr>
            <a:cxnSpLocks/>
            <a:stCxn id="26" idx="4"/>
            <a:endCxn id="16" idx="2"/>
          </p:cNvCxnSpPr>
          <p:nvPr/>
        </p:nvCxnSpPr>
        <p:spPr>
          <a:xfrm rot="16200000" flipH="1">
            <a:off x="4148455" y="3223221"/>
            <a:ext cx="969894" cy="1715337"/>
          </a:xfrm>
          <a:prstGeom prst="curvedConnector2">
            <a:avLst/>
          </a:prstGeom>
          <a:ln w="57150" cap="rnd">
            <a:solidFill>
              <a:schemeClr val="accent4"/>
            </a:solidFill>
            <a:prstDash val="sysDot"/>
            <a:round/>
            <a:tailEnd type="triangle"/>
          </a:ln>
        </p:spPr>
        <p:style>
          <a:lnRef idx="1">
            <a:schemeClr val="accent1"/>
          </a:lnRef>
          <a:fillRef idx="0">
            <a:schemeClr val="accent1"/>
          </a:fillRef>
          <a:effectRef idx="0">
            <a:schemeClr val="accent1"/>
          </a:effectRef>
          <a:fontRef idx="minor">
            <a:schemeClr val="tx1"/>
          </a:fontRef>
        </p:style>
      </p:cxnSp>
      <p:grpSp>
        <p:nvGrpSpPr>
          <p:cNvPr id="2" name="Grupp 1">
            <a:extLst>
              <a:ext uri="{FF2B5EF4-FFF2-40B4-BE49-F238E27FC236}">
                <a16:creationId xmlns:a16="http://schemas.microsoft.com/office/drawing/2014/main" id="{018A2284-CBE6-45FF-8F10-A5CF42C42F84}"/>
              </a:ext>
            </a:extLst>
          </p:cNvPr>
          <p:cNvGrpSpPr/>
          <p:nvPr/>
        </p:nvGrpSpPr>
        <p:grpSpPr>
          <a:xfrm>
            <a:off x="315158" y="3620035"/>
            <a:ext cx="2253782" cy="1965498"/>
            <a:chOff x="315158" y="3620035"/>
            <a:chExt cx="2253782" cy="1965498"/>
          </a:xfrm>
        </p:grpSpPr>
        <p:sp>
          <p:nvSpPr>
            <p:cNvPr id="14" name="Ellips 13">
              <a:extLst>
                <a:ext uri="{FF2B5EF4-FFF2-40B4-BE49-F238E27FC236}">
                  <a16:creationId xmlns:a16="http://schemas.microsoft.com/office/drawing/2014/main" id="{003A1D65-04C4-402B-B9F0-7E33648C7F8B}"/>
                </a:ext>
              </a:extLst>
            </p:cNvPr>
            <p:cNvSpPr/>
            <p:nvPr/>
          </p:nvSpPr>
          <p:spPr>
            <a:xfrm>
              <a:off x="459300" y="3620035"/>
              <a:ext cx="1965498" cy="1965498"/>
            </a:xfrm>
            <a:prstGeom prst="ellipse">
              <a:avLst/>
            </a:prstGeom>
            <a:solidFill>
              <a:srgbClr val="FFE7C8">
                <a:alpha val="5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10" name="textruta 9">
              <a:extLst>
                <a:ext uri="{FF2B5EF4-FFF2-40B4-BE49-F238E27FC236}">
                  <a16:creationId xmlns:a16="http://schemas.microsoft.com/office/drawing/2014/main" id="{453D6BB3-0933-4A20-A584-7DAEB37DA477}"/>
                </a:ext>
              </a:extLst>
            </p:cNvPr>
            <p:cNvSpPr txBox="1"/>
            <p:nvPr/>
          </p:nvSpPr>
          <p:spPr>
            <a:xfrm>
              <a:off x="315158" y="3919506"/>
              <a:ext cx="2253782" cy="1292662"/>
            </a:xfrm>
            <a:prstGeom prst="rect">
              <a:avLst/>
            </a:prstGeom>
            <a:noFill/>
          </p:spPr>
          <p:txBody>
            <a:bodyPr wrap="square" rtlCol="0">
              <a:spAutoFit/>
            </a:bodyPr>
            <a:lstStyle/>
            <a:p>
              <a:pPr algn="ctr"/>
              <a:r>
                <a:rPr lang="sv-SE" sz="2600" dirty="0">
                  <a:solidFill>
                    <a:srgbClr val="AC1A2F"/>
                  </a:solidFill>
                  <a:latin typeface="Pensio Sans Medium" panose="00000500000000000000" pitchFamily="50" charset="0"/>
                </a:rPr>
                <a:t>Rätt pensions-ålder</a:t>
              </a:r>
            </a:p>
          </p:txBody>
        </p:sp>
      </p:grpSp>
      <p:cxnSp>
        <p:nvCxnSpPr>
          <p:cNvPr id="31" name="Böjd koppling 29">
            <a:extLst>
              <a:ext uri="{FF2B5EF4-FFF2-40B4-BE49-F238E27FC236}">
                <a16:creationId xmlns:a16="http://schemas.microsoft.com/office/drawing/2014/main" id="{680E0600-F907-41F8-8E92-DF9CCB54B209}"/>
              </a:ext>
            </a:extLst>
          </p:cNvPr>
          <p:cNvCxnSpPr>
            <a:cxnSpLocks/>
            <a:stCxn id="16" idx="0"/>
          </p:cNvCxnSpPr>
          <p:nvPr/>
        </p:nvCxnSpPr>
        <p:spPr>
          <a:xfrm rot="5400000" flipH="1" flipV="1">
            <a:off x="6896118" y="1735578"/>
            <a:ext cx="1425213" cy="2269808"/>
          </a:xfrm>
          <a:prstGeom prst="curvedConnector2">
            <a:avLst/>
          </a:prstGeom>
          <a:ln w="57150" cap="rnd">
            <a:solidFill>
              <a:schemeClr val="accent4"/>
            </a:solidFill>
            <a:prstDash val="sysDot"/>
            <a:round/>
            <a:tailEnd type="triangle"/>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54B935BA-49F4-4CE2-A5F0-54FD94E936EC}"/>
              </a:ext>
            </a:extLst>
          </p:cNvPr>
          <p:cNvPicPr>
            <a:picLocks noChangeAspect="1"/>
          </p:cNvPicPr>
          <p:nvPr/>
        </p:nvPicPr>
        <p:blipFill>
          <a:blip r:embed="rId3"/>
          <a:stretch>
            <a:fillRect/>
          </a:stretch>
        </p:blipFill>
        <p:spPr>
          <a:xfrm>
            <a:off x="10061404" y="-1001344"/>
            <a:ext cx="1533660" cy="718903"/>
          </a:xfrm>
          <a:prstGeom prst="rect">
            <a:avLst/>
          </a:prstGeom>
        </p:spPr>
      </p:pic>
      <p:grpSp>
        <p:nvGrpSpPr>
          <p:cNvPr id="17" name="Grupp 16">
            <a:extLst>
              <a:ext uri="{FF2B5EF4-FFF2-40B4-BE49-F238E27FC236}">
                <a16:creationId xmlns:a16="http://schemas.microsoft.com/office/drawing/2014/main" id="{6EB75A4A-4867-46F6-A332-372E43AE1274}"/>
              </a:ext>
            </a:extLst>
          </p:cNvPr>
          <p:cNvGrpSpPr/>
          <p:nvPr/>
        </p:nvGrpSpPr>
        <p:grpSpPr>
          <a:xfrm>
            <a:off x="5491071" y="3583088"/>
            <a:ext cx="1965498" cy="1965498"/>
            <a:chOff x="6063185" y="3201678"/>
            <a:chExt cx="1965498" cy="1965498"/>
          </a:xfrm>
        </p:grpSpPr>
        <p:sp>
          <p:nvSpPr>
            <p:cNvPr id="16" name="Ellips 15">
              <a:extLst>
                <a:ext uri="{FF2B5EF4-FFF2-40B4-BE49-F238E27FC236}">
                  <a16:creationId xmlns:a16="http://schemas.microsoft.com/office/drawing/2014/main" id="{C1CE3915-0CA4-4ECE-88DF-1E37C3B072F0}"/>
                </a:ext>
              </a:extLst>
            </p:cNvPr>
            <p:cNvSpPr/>
            <p:nvPr/>
          </p:nvSpPr>
          <p:spPr>
            <a:xfrm>
              <a:off x="6063185" y="3201678"/>
              <a:ext cx="1965498" cy="1965498"/>
            </a:xfrm>
            <a:prstGeom prst="ellipse">
              <a:avLst/>
            </a:prstGeom>
            <a:solidFill>
              <a:srgbClr val="FFE7C8">
                <a:alpha val="5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pic>
          <p:nvPicPr>
            <p:cNvPr id="19" name="Bildobjekt 18">
              <a:extLst>
                <a:ext uri="{FF2B5EF4-FFF2-40B4-BE49-F238E27FC236}">
                  <a16:creationId xmlns:a16="http://schemas.microsoft.com/office/drawing/2014/main" id="{72CA63A0-D8A5-4548-AD4F-1A5C11BB523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139" b="97784" l="4386" r="90821">
                          <a14:foregroundMark x1="67325" y1="8204" x2="78383" y2="8204"/>
                          <a14:foregroundMark x1="74060" y1="4153" x2="87030" y2="9554"/>
                          <a14:foregroundMark x1="79355" y1="5283" x2="90883" y2="12709"/>
                          <a14:foregroundMark x1="18797" y1="97784" x2="29856" y2="89463"/>
                          <a14:foregroundMark x1="4386" y1="77311" x2="9680" y2="72586"/>
                          <a14:foregroundMark x1="66353" y1="83842" x2="66353" y2="83842"/>
                          <a14:foregroundMark x1="49060" y1="90593" x2="49060" y2="90593"/>
                        </a14:backgroundRemoval>
                      </a14:imgEffect>
                    </a14:imgLayer>
                  </a14:imgProps>
                </a:ext>
                <a:ext uri="{28A0092B-C50C-407E-A947-70E740481C1C}">
                  <a14:useLocalDpi xmlns:a14="http://schemas.microsoft.com/office/drawing/2010/main" val="0"/>
                </a:ext>
              </a:extLst>
            </a:blip>
            <a:stretch>
              <a:fillRect/>
            </a:stretch>
          </p:blipFill>
          <p:spPr>
            <a:xfrm rot="182119">
              <a:off x="6646740" y="3351500"/>
              <a:ext cx="798384" cy="1704319"/>
            </a:xfrm>
            <a:prstGeom prst="rect">
              <a:avLst/>
            </a:prstGeom>
          </p:spPr>
        </p:pic>
      </p:grpSp>
      <p:grpSp>
        <p:nvGrpSpPr>
          <p:cNvPr id="3" name="Grupp 2">
            <a:extLst>
              <a:ext uri="{FF2B5EF4-FFF2-40B4-BE49-F238E27FC236}">
                <a16:creationId xmlns:a16="http://schemas.microsoft.com/office/drawing/2014/main" id="{4E27B166-C731-45F5-9F5F-0ADE840A698C}"/>
              </a:ext>
            </a:extLst>
          </p:cNvPr>
          <p:cNvGrpSpPr/>
          <p:nvPr/>
        </p:nvGrpSpPr>
        <p:grpSpPr>
          <a:xfrm>
            <a:off x="2792985" y="1630445"/>
            <a:ext cx="1965498" cy="1965498"/>
            <a:chOff x="3114939" y="1570060"/>
            <a:chExt cx="1965498" cy="1965498"/>
          </a:xfrm>
        </p:grpSpPr>
        <p:sp>
          <p:nvSpPr>
            <p:cNvPr id="26" name="Ellips 25">
              <a:extLst>
                <a:ext uri="{FF2B5EF4-FFF2-40B4-BE49-F238E27FC236}">
                  <a16:creationId xmlns:a16="http://schemas.microsoft.com/office/drawing/2014/main" id="{CE8983A0-A0E2-45A3-9DF8-213855858AC0}"/>
                </a:ext>
              </a:extLst>
            </p:cNvPr>
            <p:cNvSpPr/>
            <p:nvPr/>
          </p:nvSpPr>
          <p:spPr>
            <a:xfrm>
              <a:off x="3114939" y="1570060"/>
              <a:ext cx="1965498" cy="1965498"/>
            </a:xfrm>
            <a:prstGeom prst="ellipse">
              <a:avLst/>
            </a:prstGeom>
            <a:solidFill>
              <a:srgbClr val="FFE7C8">
                <a:alpha val="5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pic>
          <p:nvPicPr>
            <p:cNvPr id="22" name="Bild 21">
              <a:extLst>
                <a:ext uri="{FF2B5EF4-FFF2-40B4-BE49-F238E27FC236}">
                  <a16:creationId xmlns:a16="http://schemas.microsoft.com/office/drawing/2014/main" id="{0BD0B9FB-17AA-4EF5-9F4A-38FCABC81F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95863" y="1625463"/>
              <a:ext cx="1403650" cy="1169708"/>
            </a:xfrm>
            <a:prstGeom prst="rect">
              <a:avLst/>
            </a:prstGeom>
          </p:spPr>
        </p:pic>
        <p:sp>
          <p:nvSpPr>
            <p:cNvPr id="23" name="textruta 22">
              <a:extLst>
                <a:ext uri="{FF2B5EF4-FFF2-40B4-BE49-F238E27FC236}">
                  <a16:creationId xmlns:a16="http://schemas.microsoft.com/office/drawing/2014/main" id="{6F76A406-C17E-4896-92B3-C6BF013DFA35}"/>
                </a:ext>
              </a:extLst>
            </p:cNvPr>
            <p:cNvSpPr txBox="1"/>
            <p:nvPr/>
          </p:nvSpPr>
          <p:spPr>
            <a:xfrm>
              <a:off x="3481748" y="2842606"/>
              <a:ext cx="1317990"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000" b="0" i="0" u="none" strike="noStrike" kern="1200" cap="none" spc="0" normalizeH="0" baseline="0" noProof="0" dirty="0">
                  <a:ln>
                    <a:noFill/>
                  </a:ln>
                  <a:solidFill>
                    <a:srgbClr val="EF8200"/>
                  </a:solidFill>
                  <a:effectLst/>
                  <a:uLnTx/>
                  <a:uFillTx/>
                  <a:latin typeface="Pensio Sans Medium" panose="00000500000000000000" pitchFamily="50" charset="0"/>
                  <a:ea typeface="+mn-ea"/>
                  <a:cs typeface="+mn-cs"/>
                </a:rPr>
                <a:t>100 %</a:t>
              </a:r>
            </a:p>
          </p:txBody>
        </p:sp>
      </p:grpSp>
      <p:grpSp>
        <p:nvGrpSpPr>
          <p:cNvPr id="28" name="Grupp 27">
            <a:extLst>
              <a:ext uri="{FF2B5EF4-FFF2-40B4-BE49-F238E27FC236}">
                <a16:creationId xmlns:a16="http://schemas.microsoft.com/office/drawing/2014/main" id="{1B2633C8-98FB-45D9-A9DD-2D50A0578F0B}"/>
              </a:ext>
            </a:extLst>
          </p:cNvPr>
          <p:cNvGrpSpPr/>
          <p:nvPr/>
        </p:nvGrpSpPr>
        <p:grpSpPr>
          <a:xfrm>
            <a:off x="8769951" y="1204033"/>
            <a:ext cx="1980000" cy="1980000"/>
            <a:chOff x="1589415" y="4776218"/>
            <a:chExt cx="1993148" cy="1993146"/>
          </a:xfrm>
        </p:grpSpPr>
        <p:sp>
          <p:nvSpPr>
            <p:cNvPr id="29" name="Ellips 28">
              <a:extLst>
                <a:ext uri="{FF2B5EF4-FFF2-40B4-BE49-F238E27FC236}">
                  <a16:creationId xmlns:a16="http://schemas.microsoft.com/office/drawing/2014/main" id="{23DCA7B6-97EF-498A-977D-75DBEB299016}"/>
                </a:ext>
              </a:extLst>
            </p:cNvPr>
            <p:cNvSpPr/>
            <p:nvPr/>
          </p:nvSpPr>
          <p:spPr>
            <a:xfrm>
              <a:off x="1589415" y="4776218"/>
              <a:ext cx="1993148" cy="1993146"/>
            </a:xfrm>
            <a:prstGeom prst="ellipse">
              <a:avLst/>
            </a:prstGeom>
            <a:solidFill>
              <a:srgbClr val="FFE7C8"/>
            </a:solidFill>
            <a:ln w="5715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0" name="Bild 29">
              <a:extLst>
                <a:ext uri="{FF2B5EF4-FFF2-40B4-BE49-F238E27FC236}">
                  <a16:creationId xmlns:a16="http://schemas.microsoft.com/office/drawing/2014/main" id="{6AD31C9A-2791-4DE3-A54B-0338CBBB9A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99876" y="5056918"/>
              <a:ext cx="1298079" cy="1374719"/>
            </a:xfrm>
            <a:prstGeom prst="rect">
              <a:avLst/>
            </a:prstGeom>
          </p:spPr>
        </p:pic>
      </p:grpSp>
    </p:spTree>
    <p:extLst>
      <p:ext uri="{BB962C8B-B14F-4D97-AF65-F5344CB8AC3E}">
        <p14:creationId xmlns:p14="http://schemas.microsoft.com/office/powerpoint/2010/main" val="222092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C95E6E-8BFC-420F-8CB9-31B980A4929C}"/>
              </a:ext>
            </a:extLst>
          </p:cNvPr>
          <p:cNvSpPr>
            <a:spLocks noGrp="1"/>
          </p:cNvSpPr>
          <p:nvPr>
            <p:ph type="title"/>
          </p:nvPr>
        </p:nvSpPr>
        <p:spPr/>
        <p:txBody>
          <a:bodyPr/>
          <a:lstStyle/>
          <a:p>
            <a:r>
              <a:rPr lang="sv-SE" dirty="0"/>
              <a:t>Hela ekonomin tas med i beräkningen</a:t>
            </a:r>
          </a:p>
        </p:txBody>
      </p:sp>
      <p:sp>
        <p:nvSpPr>
          <p:cNvPr id="3" name="Platshållare för text 2">
            <a:extLst>
              <a:ext uri="{FF2B5EF4-FFF2-40B4-BE49-F238E27FC236}">
                <a16:creationId xmlns:a16="http://schemas.microsoft.com/office/drawing/2014/main" id="{36F348D2-A041-4A19-B946-CFD894F48A10}"/>
              </a:ext>
            </a:extLst>
          </p:cNvPr>
          <p:cNvSpPr>
            <a:spLocks noGrp="1"/>
          </p:cNvSpPr>
          <p:nvPr>
            <p:ph type="body" sz="quarter" idx="17"/>
          </p:nvPr>
        </p:nvSpPr>
        <p:spPr>
          <a:xfrm>
            <a:off x="785813" y="1450512"/>
            <a:ext cx="10620375" cy="3956975"/>
          </a:xfrm>
        </p:spPr>
        <p:txBody>
          <a:bodyPr>
            <a:noAutofit/>
          </a:bodyPr>
          <a:lstStyle/>
          <a:p>
            <a:pPr>
              <a:buSzPct val="150000"/>
              <a:tabLst>
                <a:tab pos="360363" algn="l"/>
              </a:tabLst>
            </a:pPr>
            <a:r>
              <a:rPr lang="sv-SE" dirty="0"/>
              <a:t>Din bostadskostnad, familjesituation och din totala ekonomi påverkar om du kan få bostadstillägg och hur mycket du då kan få. </a:t>
            </a:r>
          </a:p>
          <a:p>
            <a:pPr>
              <a:buSzPct val="150000"/>
              <a:tabLst>
                <a:tab pos="360363" algn="l"/>
              </a:tabLst>
            </a:pPr>
            <a:r>
              <a:rPr lang="sv-SE" dirty="0"/>
              <a:t>Bostadstillägg kan betalas ut från 1 krona upp till 7 290 kronor per månad.  </a:t>
            </a:r>
          </a:p>
          <a:p>
            <a:pPr>
              <a:buSzPct val="150000"/>
              <a:tabLst>
                <a:tab pos="360363" algn="l"/>
              </a:tabLst>
            </a:pPr>
            <a:r>
              <a:rPr lang="sv-SE" dirty="0"/>
              <a:t>De flesta som får bostadstillägg är ensamstående, men även du som är gift eller sambo kan ha möjlighet att få bostadstillägg.</a:t>
            </a:r>
          </a:p>
          <a:p>
            <a:pPr>
              <a:buSzPct val="150000"/>
              <a:tabLst>
                <a:tab pos="360363" algn="l"/>
              </a:tabLst>
            </a:pPr>
            <a:r>
              <a:rPr lang="sv-SE" dirty="0"/>
              <a:t>Som gift eller sambo kan du som mest få 3 645 kronor per månad.</a:t>
            </a:r>
          </a:p>
          <a:p>
            <a:pPr>
              <a:buSzPct val="150000"/>
              <a:tabLst>
                <a:tab pos="360363" algn="l"/>
              </a:tabLst>
            </a:pPr>
            <a:endParaRPr lang="sv-SE" dirty="0"/>
          </a:p>
          <a:p>
            <a:pPr>
              <a:buSzPct val="150000"/>
              <a:tabLst>
                <a:tab pos="360363" algn="l"/>
              </a:tabLst>
            </a:pPr>
            <a:endParaRPr lang="sv-SE" dirty="0"/>
          </a:p>
          <a:p>
            <a:pPr marL="0" indent="0">
              <a:buSzPct val="150000"/>
              <a:buNone/>
              <a:tabLst>
                <a:tab pos="360363" algn="l"/>
              </a:tabLst>
            </a:pPr>
            <a:endParaRPr lang="sv-SE" dirty="0"/>
          </a:p>
        </p:txBody>
      </p:sp>
      <p:pic>
        <p:nvPicPr>
          <p:cNvPr id="4" name="Bildobjekt 3">
            <a:extLst>
              <a:ext uri="{FF2B5EF4-FFF2-40B4-BE49-F238E27FC236}">
                <a16:creationId xmlns:a16="http://schemas.microsoft.com/office/drawing/2014/main" id="{4D055E21-1556-418C-8167-FF6B84FE315E}"/>
              </a:ext>
            </a:extLst>
          </p:cNvPr>
          <p:cNvPicPr>
            <a:picLocks noChangeAspect="1"/>
          </p:cNvPicPr>
          <p:nvPr/>
        </p:nvPicPr>
        <p:blipFill>
          <a:blip r:embed="rId3"/>
          <a:stretch>
            <a:fillRect/>
          </a:stretch>
        </p:blipFill>
        <p:spPr>
          <a:xfrm>
            <a:off x="4914900" y="4426412"/>
            <a:ext cx="2362200" cy="1962150"/>
          </a:xfrm>
          <a:prstGeom prst="rect">
            <a:avLst/>
          </a:prstGeom>
        </p:spPr>
      </p:pic>
    </p:spTree>
    <p:extLst>
      <p:ext uri="{BB962C8B-B14F-4D97-AF65-F5344CB8AC3E}">
        <p14:creationId xmlns:p14="http://schemas.microsoft.com/office/powerpoint/2010/main" val="337854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F4680E-DE9C-4689-AFE7-59CB7CA8594B}"/>
              </a:ext>
            </a:extLst>
          </p:cNvPr>
          <p:cNvSpPr>
            <a:spLocks noGrp="1"/>
          </p:cNvSpPr>
          <p:nvPr>
            <p:ph type="title"/>
          </p:nvPr>
        </p:nvSpPr>
        <p:spPr/>
        <p:txBody>
          <a:bodyPr/>
          <a:lstStyle/>
          <a:p>
            <a:r>
              <a:rPr lang="sv-SE" dirty="0"/>
              <a:t>Myter om bostadstillägg</a:t>
            </a:r>
          </a:p>
        </p:txBody>
      </p:sp>
      <p:pic>
        <p:nvPicPr>
          <p:cNvPr id="4" name="Bildobjekt 3">
            <a:extLst>
              <a:ext uri="{FF2B5EF4-FFF2-40B4-BE49-F238E27FC236}">
                <a16:creationId xmlns:a16="http://schemas.microsoft.com/office/drawing/2014/main" id="{BB4ED533-1383-4319-935B-8DFDADD4D2E2}"/>
              </a:ext>
            </a:extLst>
          </p:cNvPr>
          <p:cNvPicPr/>
          <p:nvPr/>
        </p:nvPicPr>
        <p:blipFill rotWithShape="1">
          <a:blip r:embed="rId3"/>
          <a:srcRect l="30583" r="30617"/>
          <a:stretch/>
        </p:blipFill>
        <p:spPr>
          <a:xfrm>
            <a:off x="10133704" y="796077"/>
            <a:ext cx="932476" cy="1179571"/>
          </a:xfrm>
          <a:prstGeom prst="rect">
            <a:avLst/>
          </a:prstGeom>
        </p:spPr>
      </p:pic>
      <p:sp>
        <p:nvSpPr>
          <p:cNvPr id="5" name="Pratbubbla: oval 4">
            <a:extLst>
              <a:ext uri="{FF2B5EF4-FFF2-40B4-BE49-F238E27FC236}">
                <a16:creationId xmlns:a16="http://schemas.microsoft.com/office/drawing/2014/main" id="{76214A1E-F693-4273-84BD-BCEC040582CD}"/>
              </a:ext>
            </a:extLst>
          </p:cNvPr>
          <p:cNvSpPr/>
          <p:nvPr/>
        </p:nvSpPr>
        <p:spPr>
          <a:xfrm>
            <a:off x="5561704" y="1949054"/>
            <a:ext cx="4787152" cy="1179571"/>
          </a:xfrm>
          <a:prstGeom prst="wedgeEllipseCallout">
            <a:avLst>
              <a:gd name="adj1" fmla="val 38909"/>
              <a:gd name="adj2" fmla="val -86570"/>
            </a:avLst>
          </a:prstGeom>
          <a:noFill/>
          <a:ln w="19050">
            <a:solidFill>
              <a:srgbClr val="D54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DAA665A8-3EA8-44DA-B45D-950E9AABFB87}"/>
              </a:ext>
            </a:extLst>
          </p:cNvPr>
          <p:cNvSpPr txBox="1"/>
          <p:nvPr/>
        </p:nvSpPr>
        <p:spPr>
          <a:xfrm>
            <a:off x="6008146" y="2266256"/>
            <a:ext cx="3894268" cy="707886"/>
          </a:xfrm>
          <a:prstGeom prst="rect">
            <a:avLst/>
          </a:prstGeom>
          <a:noFill/>
        </p:spPr>
        <p:txBody>
          <a:bodyPr wrap="square" rtlCol="0">
            <a:spAutoFit/>
          </a:bodyPr>
          <a:lstStyle/>
          <a:p>
            <a:pPr algn="ctr"/>
            <a:r>
              <a:rPr lang="sv-SE" sz="2000" dirty="0"/>
              <a:t>”Jag kan inte få bostadstillägg, jag bor i ett hus.”</a:t>
            </a:r>
          </a:p>
        </p:txBody>
      </p:sp>
      <p:pic>
        <p:nvPicPr>
          <p:cNvPr id="7" name="Bildobjekt 6">
            <a:extLst>
              <a:ext uri="{FF2B5EF4-FFF2-40B4-BE49-F238E27FC236}">
                <a16:creationId xmlns:a16="http://schemas.microsoft.com/office/drawing/2014/main" id="{77399005-0219-4667-BFDC-0DFD5C3E5ABF}"/>
              </a:ext>
            </a:extLst>
          </p:cNvPr>
          <p:cNvPicPr/>
          <p:nvPr/>
        </p:nvPicPr>
        <p:blipFill rotWithShape="1">
          <a:blip r:embed="rId4"/>
          <a:srcRect l="26879" r="26604"/>
          <a:stretch/>
        </p:blipFill>
        <p:spPr>
          <a:xfrm>
            <a:off x="907452" y="2143417"/>
            <a:ext cx="1034077" cy="1179571"/>
          </a:xfrm>
          <a:prstGeom prst="rect">
            <a:avLst/>
          </a:prstGeom>
        </p:spPr>
      </p:pic>
      <p:sp>
        <p:nvSpPr>
          <p:cNvPr id="9" name="Pratbubbla: oval 8">
            <a:extLst>
              <a:ext uri="{FF2B5EF4-FFF2-40B4-BE49-F238E27FC236}">
                <a16:creationId xmlns:a16="http://schemas.microsoft.com/office/drawing/2014/main" id="{F8F40853-6C3E-4155-B0FF-EDC142EEDBBA}"/>
              </a:ext>
            </a:extLst>
          </p:cNvPr>
          <p:cNvSpPr/>
          <p:nvPr/>
        </p:nvSpPr>
        <p:spPr>
          <a:xfrm>
            <a:off x="1099073" y="3348936"/>
            <a:ext cx="4580965" cy="1158518"/>
          </a:xfrm>
          <a:prstGeom prst="wedgeEllipseCallout">
            <a:avLst>
              <a:gd name="adj1" fmla="val -30248"/>
              <a:gd name="adj2" fmla="val -88225"/>
            </a:avLst>
          </a:prstGeom>
          <a:noFill/>
          <a:ln w="19050">
            <a:solidFill>
              <a:srgbClr val="D54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a16="http://schemas.microsoft.com/office/drawing/2014/main" id="{B1396BEF-EB52-4E86-A716-56F1DC1E68AB}"/>
              </a:ext>
            </a:extLst>
          </p:cNvPr>
          <p:cNvSpPr txBox="1"/>
          <p:nvPr/>
        </p:nvSpPr>
        <p:spPr>
          <a:xfrm>
            <a:off x="1424491" y="3632960"/>
            <a:ext cx="3900544" cy="707886"/>
          </a:xfrm>
          <a:prstGeom prst="rect">
            <a:avLst/>
          </a:prstGeom>
          <a:noFill/>
        </p:spPr>
        <p:txBody>
          <a:bodyPr wrap="square" rtlCol="0">
            <a:spAutoFit/>
          </a:bodyPr>
          <a:lstStyle/>
          <a:p>
            <a:pPr algn="ctr"/>
            <a:r>
              <a:rPr lang="sv-SE" sz="2000" dirty="0"/>
              <a:t>”Det är ingen idé, jag har pengar på banken.”</a:t>
            </a:r>
          </a:p>
        </p:txBody>
      </p:sp>
      <p:pic>
        <p:nvPicPr>
          <p:cNvPr id="13" name="Bildobjekt 12">
            <a:extLst>
              <a:ext uri="{FF2B5EF4-FFF2-40B4-BE49-F238E27FC236}">
                <a16:creationId xmlns:a16="http://schemas.microsoft.com/office/drawing/2014/main" id="{6FF82138-6E7C-47DD-88F2-566B1CAADA84}"/>
              </a:ext>
            </a:extLst>
          </p:cNvPr>
          <p:cNvPicPr>
            <a:picLocks noChangeAspect="1"/>
          </p:cNvPicPr>
          <p:nvPr/>
        </p:nvPicPr>
        <p:blipFill>
          <a:blip r:embed="rId5"/>
          <a:stretch>
            <a:fillRect/>
          </a:stretch>
        </p:blipFill>
        <p:spPr>
          <a:xfrm>
            <a:off x="9265318" y="4275938"/>
            <a:ext cx="1262349" cy="1179571"/>
          </a:xfrm>
          <a:prstGeom prst="rect">
            <a:avLst/>
          </a:prstGeom>
        </p:spPr>
      </p:pic>
      <p:sp>
        <p:nvSpPr>
          <p:cNvPr id="14" name="Rektangel 13">
            <a:extLst>
              <a:ext uri="{FF2B5EF4-FFF2-40B4-BE49-F238E27FC236}">
                <a16:creationId xmlns:a16="http://schemas.microsoft.com/office/drawing/2014/main" id="{7DB0A8D3-15E4-4D28-811E-83939124167B}"/>
              </a:ext>
            </a:extLst>
          </p:cNvPr>
          <p:cNvSpPr/>
          <p:nvPr/>
        </p:nvSpPr>
        <p:spPr>
          <a:xfrm>
            <a:off x="9144000" y="5346551"/>
            <a:ext cx="1473798" cy="2474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D466AA4E-49A6-499D-9435-03897BACC992}"/>
              </a:ext>
            </a:extLst>
          </p:cNvPr>
          <p:cNvSpPr/>
          <p:nvPr/>
        </p:nvSpPr>
        <p:spPr>
          <a:xfrm>
            <a:off x="10348856" y="4193574"/>
            <a:ext cx="268942" cy="1400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Pratbubbla: oval 15">
            <a:extLst>
              <a:ext uri="{FF2B5EF4-FFF2-40B4-BE49-F238E27FC236}">
                <a16:creationId xmlns:a16="http://schemas.microsoft.com/office/drawing/2014/main" id="{284CC9F2-083A-40B9-956F-65243982E6D9}"/>
              </a:ext>
            </a:extLst>
          </p:cNvPr>
          <p:cNvSpPr/>
          <p:nvPr/>
        </p:nvSpPr>
        <p:spPr>
          <a:xfrm>
            <a:off x="3958814" y="5061087"/>
            <a:ext cx="5488193" cy="1400402"/>
          </a:xfrm>
          <a:prstGeom prst="wedgeEllipseCallout">
            <a:avLst>
              <a:gd name="adj1" fmla="val 46320"/>
              <a:gd name="adj2" fmla="val -58772"/>
            </a:avLst>
          </a:prstGeom>
          <a:noFill/>
          <a:ln w="19050">
            <a:solidFill>
              <a:srgbClr val="D54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extruta 16">
            <a:extLst>
              <a:ext uri="{FF2B5EF4-FFF2-40B4-BE49-F238E27FC236}">
                <a16:creationId xmlns:a16="http://schemas.microsoft.com/office/drawing/2014/main" id="{8FF36629-10B6-4DB6-9E36-3D719BEE3F5D}"/>
              </a:ext>
            </a:extLst>
          </p:cNvPr>
          <p:cNvSpPr txBox="1"/>
          <p:nvPr/>
        </p:nvSpPr>
        <p:spPr>
          <a:xfrm>
            <a:off x="4130937" y="5455509"/>
            <a:ext cx="4840941" cy="707886"/>
          </a:xfrm>
          <a:prstGeom prst="rect">
            <a:avLst/>
          </a:prstGeom>
          <a:noFill/>
        </p:spPr>
        <p:txBody>
          <a:bodyPr wrap="square" rtlCol="0">
            <a:spAutoFit/>
          </a:bodyPr>
          <a:lstStyle/>
          <a:p>
            <a:pPr marL="232200" lvl="1" indent="0" algn="ctr">
              <a:spcBef>
                <a:spcPts val="0"/>
              </a:spcBef>
              <a:buNone/>
            </a:pPr>
            <a:r>
              <a:rPr lang="sv-SE" sz="2000" dirty="0"/>
              <a:t>”Jag har en sommarstuga, då kan jag inte få bostadstillägg?”</a:t>
            </a:r>
          </a:p>
        </p:txBody>
      </p:sp>
    </p:spTree>
    <p:extLst>
      <p:ext uri="{BB962C8B-B14F-4D97-AF65-F5344CB8AC3E}">
        <p14:creationId xmlns:p14="http://schemas.microsoft.com/office/powerpoint/2010/main" val="2272360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2BDA3E-297E-41D1-9042-F4A16830A655}"/>
              </a:ext>
            </a:extLst>
          </p:cNvPr>
          <p:cNvSpPr>
            <a:spLocks noGrp="1"/>
          </p:cNvSpPr>
          <p:nvPr>
            <p:ph type="title"/>
          </p:nvPr>
        </p:nvSpPr>
        <p:spPr/>
        <p:txBody>
          <a:bodyPr/>
          <a:lstStyle/>
          <a:p>
            <a:r>
              <a:rPr lang="sv-SE" dirty="0"/>
              <a:t>Möjlighet att få bostadstillägg vid ändrade regler</a:t>
            </a:r>
          </a:p>
        </p:txBody>
      </p:sp>
      <p:sp>
        <p:nvSpPr>
          <p:cNvPr id="3" name="Platshållare för text 2">
            <a:extLst>
              <a:ext uri="{FF2B5EF4-FFF2-40B4-BE49-F238E27FC236}">
                <a16:creationId xmlns:a16="http://schemas.microsoft.com/office/drawing/2014/main" id="{1C4890A6-1F65-4320-B500-5913B5E9F8C9}"/>
              </a:ext>
            </a:extLst>
          </p:cNvPr>
          <p:cNvSpPr>
            <a:spLocks noGrp="1"/>
          </p:cNvSpPr>
          <p:nvPr>
            <p:ph type="body" sz="quarter" idx="13"/>
          </p:nvPr>
        </p:nvSpPr>
        <p:spPr>
          <a:xfrm>
            <a:off x="785814" y="1474791"/>
            <a:ext cx="8911628" cy="4248150"/>
          </a:xfrm>
        </p:spPr>
        <p:txBody>
          <a:bodyPr/>
          <a:lstStyle/>
          <a:p>
            <a:r>
              <a:rPr lang="sv-SE" dirty="0"/>
              <a:t>När reglerna för bostadstillägg ändras kan detta innebära att fler kan få bostadstillägg.</a:t>
            </a:r>
          </a:p>
          <a:p>
            <a:r>
              <a:rPr lang="sv-SE" dirty="0"/>
              <a:t>Även om du tidigare inte har kunnat få bostadstillägg kan du därför ha rätt till det efter en regeländring.</a:t>
            </a:r>
          </a:p>
          <a:p>
            <a:r>
              <a:rPr lang="sv-SE" dirty="0"/>
              <a:t>Reglerna har ändrats flera gånger de senaste åren.</a:t>
            </a:r>
          </a:p>
          <a:p>
            <a:pPr lvl="1"/>
            <a:r>
              <a:rPr lang="sv-SE" dirty="0"/>
              <a:t>1 januari 2020</a:t>
            </a:r>
          </a:p>
          <a:p>
            <a:pPr lvl="1"/>
            <a:r>
              <a:rPr lang="sv-SE" dirty="0"/>
              <a:t>1 januari 2022</a:t>
            </a:r>
          </a:p>
          <a:p>
            <a:pPr lvl="1"/>
            <a:r>
              <a:rPr lang="sv-SE" dirty="0"/>
              <a:t>1 augusti 2022</a:t>
            </a:r>
          </a:p>
        </p:txBody>
      </p:sp>
      <p:pic>
        <p:nvPicPr>
          <p:cNvPr id="9" name="Bildobjekt 8">
            <a:extLst>
              <a:ext uri="{FF2B5EF4-FFF2-40B4-BE49-F238E27FC236}">
                <a16:creationId xmlns:a16="http://schemas.microsoft.com/office/drawing/2014/main" id="{248E2B04-C038-4FDE-937F-8B2D4DE53D7A}"/>
              </a:ext>
            </a:extLst>
          </p:cNvPr>
          <p:cNvPicPr>
            <a:picLocks noChangeAspect="1"/>
          </p:cNvPicPr>
          <p:nvPr/>
        </p:nvPicPr>
        <p:blipFill rotWithShape="1">
          <a:blip r:embed="rId3">
            <a:extLst>
              <a:ext uri="{28A0092B-C50C-407E-A947-70E740481C1C}">
                <a14:useLocalDpi xmlns:a14="http://schemas.microsoft.com/office/drawing/2010/main" val="0"/>
              </a:ext>
            </a:extLst>
          </a:blip>
          <a:srcRect l="70839"/>
          <a:stretch/>
        </p:blipFill>
        <p:spPr>
          <a:xfrm>
            <a:off x="9013905" y="3111798"/>
            <a:ext cx="1367074" cy="1530770"/>
          </a:xfrm>
          <a:prstGeom prst="rect">
            <a:avLst/>
          </a:prstGeom>
        </p:spPr>
      </p:pic>
      <p:sp>
        <p:nvSpPr>
          <p:cNvPr id="10" name="Pratbubbla: oval 9">
            <a:extLst>
              <a:ext uri="{FF2B5EF4-FFF2-40B4-BE49-F238E27FC236}">
                <a16:creationId xmlns:a16="http://schemas.microsoft.com/office/drawing/2014/main" id="{C23D0601-0453-49D0-A418-CC6150BD0363}"/>
              </a:ext>
            </a:extLst>
          </p:cNvPr>
          <p:cNvSpPr/>
          <p:nvPr/>
        </p:nvSpPr>
        <p:spPr>
          <a:xfrm>
            <a:off x="4357037" y="4642568"/>
            <a:ext cx="4787152" cy="1179571"/>
          </a:xfrm>
          <a:prstGeom prst="wedgeEllipseCallout">
            <a:avLst>
              <a:gd name="adj1" fmla="val 38909"/>
              <a:gd name="adj2" fmla="val -86570"/>
            </a:avLst>
          </a:prstGeom>
          <a:noFill/>
          <a:ln w="19050">
            <a:solidFill>
              <a:srgbClr val="D54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E2C7338F-8C1F-456F-84B0-ED803974BCDA}"/>
              </a:ext>
            </a:extLst>
          </p:cNvPr>
          <p:cNvSpPr txBox="1"/>
          <p:nvPr/>
        </p:nvSpPr>
        <p:spPr>
          <a:xfrm>
            <a:off x="4712945" y="4878410"/>
            <a:ext cx="3894268" cy="707886"/>
          </a:xfrm>
          <a:prstGeom prst="rect">
            <a:avLst/>
          </a:prstGeom>
          <a:noFill/>
        </p:spPr>
        <p:txBody>
          <a:bodyPr wrap="square" rtlCol="0">
            <a:spAutoFit/>
          </a:bodyPr>
          <a:lstStyle/>
          <a:p>
            <a:pPr algn="ctr"/>
            <a:r>
              <a:rPr lang="sv-SE" sz="2000" dirty="0"/>
              <a:t>”Jag kollade förra året men jag kunde inte få bostadstillägg?”</a:t>
            </a:r>
          </a:p>
        </p:txBody>
      </p:sp>
    </p:spTree>
    <p:extLst>
      <p:ext uri="{BB962C8B-B14F-4D97-AF65-F5344CB8AC3E}">
        <p14:creationId xmlns:p14="http://schemas.microsoft.com/office/powerpoint/2010/main" val="1936859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2BDA3E-297E-41D1-9042-F4A16830A655}"/>
              </a:ext>
            </a:extLst>
          </p:cNvPr>
          <p:cNvSpPr>
            <a:spLocks noGrp="1"/>
          </p:cNvSpPr>
          <p:nvPr>
            <p:ph type="title"/>
          </p:nvPr>
        </p:nvSpPr>
        <p:spPr/>
        <p:txBody>
          <a:bodyPr/>
          <a:lstStyle/>
          <a:p>
            <a:r>
              <a:rPr lang="sv-SE" dirty="0"/>
              <a:t>Möjlighet att få bostadstillägg senare i livet</a:t>
            </a:r>
          </a:p>
        </p:txBody>
      </p:sp>
      <p:sp>
        <p:nvSpPr>
          <p:cNvPr id="3" name="Platshållare för text 2">
            <a:extLst>
              <a:ext uri="{FF2B5EF4-FFF2-40B4-BE49-F238E27FC236}">
                <a16:creationId xmlns:a16="http://schemas.microsoft.com/office/drawing/2014/main" id="{1C4890A6-1F65-4320-B500-5913B5E9F8C9}"/>
              </a:ext>
            </a:extLst>
          </p:cNvPr>
          <p:cNvSpPr>
            <a:spLocks noGrp="1"/>
          </p:cNvSpPr>
          <p:nvPr>
            <p:ph type="body" sz="quarter" idx="13"/>
          </p:nvPr>
        </p:nvSpPr>
        <p:spPr>
          <a:xfrm>
            <a:off x="785814" y="1474791"/>
            <a:ext cx="8910636" cy="4248150"/>
          </a:xfrm>
        </p:spPr>
        <p:txBody>
          <a:bodyPr/>
          <a:lstStyle/>
          <a:p>
            <a:r>
              <a:rPr lang="sv-SE" dirty="0"/>
              <a:t>Förändringar i ekonomin</a:t>
            </a:r>
          </a:p>
          <a:p>
            <a:pPr lvl="1"/>
            <a:r>
              <a:rPr lang="sv-SE" dirty="0"/>
              <a:t>Bostadskostnaden ökar</a:t>
            </a:r>
          </a:p>
          <a:p>
            <a:pPr lvl="1"/>
            <a:r>
              <a:rPr lang="sv-SE" dirty="0"/>
              <a:t>Inkomst upphör</a:t>
            </a:r>
          </a:p>
          <a:p>
            <a:pPr lvl="1"/>
            <a:r>
              <a:rPr lang="sv-SE" dirty="0"/>
              <a:t>Tillgångarna minskar</a:t>
            </a:r>
          </a:p>
          <a:p>
            <a:endParaRPr lang="sv-SE" dirty="0"/>
          </a:p>
          <a:p>
            <a:r>
              <a:rPr lang="sv-SE" dirty="0"/>
              <a:t>Ensamstående</a:t>
            </a:r>
          </a:p>
          <a:p>
            <a:pPr lvl="1"/>
            <a:r>
              <a:rPr lang="sv-SE" dirty="0"/>
              <a:t>Vid separation</a:t>
            </a:r>
          </a:p>
          <a:p>
            <a:pPr lvl="1"/>
            <a:r>
              <a:rPr lang="sv-SE" dirty="0"/>
              <a:t>Änka eller änkling</a:t>
            </a:r>
          </a:p>
          <a:p>
            <a:pPr lvl="1"/>
            <a:r>
              <a:rPr lang="sv-SE" dirty="0"/>
              <a:t>Flytt till äldreboende</a:t>
            </a:r>
          </a:p>
        </p:txBody>
      </p:sp>
      <p:grpSp>
        <p:nvGrpSpPr>
          <p:cNvPr id="5" name="Grupp 4">
            <a:extLst>
              <a:ext uri="{FF2B5EF4-FFF2-40B4-BE49-F238E27FC236}">
                <a16:creationId xmlns:a16="http://schemas.microsoft.com/office/drawing/2014/main" id="{953CCB30-3905-48D0-B3C0-737C20DA4F95}"/>
              </a:ext>
            </a:extLst>
          </p:cNvPr>
          <p:cNvGrpSpPr/>
          <p:nvPr/>
        </p:nvGrpSpPr>
        <p:grpSpPr>
          <a:xfrm>
            <a:off x="7799294" y="2219961"/>
            <a:ext cx="2533109" cy="2418078"/>
            <a:chOff x="5385753" y="1958871"/>
            <a:chExt cx="1993148" cy="1993146"/>
          </a:xfrm>
        </p:grpSpPr>
        <p:sp>
          <p:nvSpPr>
            <p:cNvPr id="7" name="Ellips 6">
              <a:extLst>
                <a:ext uri="{FF2B5EF4-FFF2-40B4-BE49-F238E27FC236}">
                  <a16:creationId xmlns:a16="http://schemas.microsoft.com/office/drawing/2014/main" id="{C4A2921B-98BA-472B-BAAD-FA73569CFC92}"/>
                </a:ext>
              </a:extLst>
            </p:cNvPr>
            <p:cNvSpPr/>
            <p:nvPr/>
          </p:nvSpPr>
          <p:spPr>
            <a:xfrm>
              <a:off x="5385753" y="1958871"/>
              <a:ext cx="1993148" cy="1993146"/>
            </a:xfrm>
            <a:prstGeom prst="ellipse">
              <a:avLst/>
            </a:prstGeom>
            <a:solidFill>
              <a:srgbClr val="FFE7C8"/>
            </a:solidFill>
            <a:ln w="57150">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 7">
              <a:extLst>
                <a:ext uri="{FF2B5EF4-FFF2-40B4-BE49-F238E27FC236}">
                  <a16:creationId xmlns:a16="http://schemas.microsoft.com/office/drawing/2014/main" id="{0E2C406A-7CB2-4337-AC7F-3607412B64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05171" y="2140166"/>
              <a:ext cx="1040603" cy="1669019"/>
            </a:xfrm>
            <a:prstGeom prst="rect">
              <a:avLst/>
            </a:prstGeom>
          </p:spPr>
        </p:pic>
      </p:grpSp>
    </p:spTree>
    <p:extLst>
      <p:ext uri="{BB962C8B-B14F-4D97-AF65-F5344CB8AC3E}">
        <p14:creationId xmlns:p14="http://schemas.microsoft.com/office/powerpoint/2010/main" val="2349555008"/>
      </p:ext>
    </p:extLst>
  </p:cSld>
  <p:clrMapOvr>
    <a:masterClrMapping/>
  </p:clrMapOvr>
</p:sld>
</file>

<file path=ppt/theme/theme1.xml><?xml version="1.0" encoding="utf-8"?>
<a:theme xmlns:a="http://schemas.openxmlformats.org/drawingml/2006/main" name="Pensionsmyndigheten">
  <a:themeElements>
    <a:clrScheme name="Pensions Myndigheten Font">
      <a:dk1>
        <a:srgbClr val="000000"/>
      </a:dk1>
      <a:lt1>
        <a:srgbClr val="FFFFFF"/>
      </a:lt1>
      <a:dk2>
        <a:srgbClr val="000000"/>
      </a:dk2>
      <a:lt2>
        <a:srgbClr val="FFFFFF"/>
      </a:lt2>
      <a:accent1>
        <a:srgbClr val="DC4912"/>
      </a:accent1>
      <a:accent2>
        <a:srgbClr val="FFB70F"/>
      </a:accent2>
      <a:accent3>
        <a:srgbClr val="125687"/>
      </a:accent3>
      <a:accent4>
        <a:srgbClr val="EF8200"/>
      </a:accent4>
      <a:accent5>
        <a:srgbClr val="870150"/>
      </a:accent5>
      <a:accent6>
        <a:srgbClr val="AFA500"/>
      </a:accent6>
      <a:hlink>
        <a:srgbClr val="000000"/>
      </a:hlink>
      <a:folHlink>
        <a:srgbClr val="000000"/>
      </a:folHlink>
    </a:clrScheme>
    <a:fontScheme name="Pensionsmyndigheten_Font">
      <a:majorFont>
        <a:latin typeface="Pensio Sans Normal"/>
        <a:ea typeface=""/>
        <a:cs typeface=""/>
      </a:majorFont>
      <a:minorFont>
        <a:latin typeface="Pensio Sans Norm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örkorange">
      <a:srgbClr val="D54C16"/>
    </a:custClr>
    <a:custClr name="gladorange">
      <a:srgbClr val="EF8200"/>
    </a:custClr>
    <a:custClr>
      <a:srgbClr val="FFFFFF"/>
    </a:custClr>
    <a:custClr>
      <a:srgbClr val="FFFFFF"/>
    </a:custClr>
    <a:custClr name="mörkgul">
      <a:srgbClr val="FFB70F"/>
    </a:custClr>
    <a:custClr name="ljusgul">
      <a:srgbClr val="F6CF47"/>
    </a:custClr>
    <a:custClr>
      <a:srgbClr val="FFFFFF"/>
    </a:custClr>
    <a:custClr>
      <a:srgbClr val="FFFFFF"/>
    </a:custClr>
    <a:custClr name="mörkröd">
      <a:srgbClr val="AC1A2F"/>
    </a:custClr>
    <a:custClr name="ljusröd">
      <a:srgbClr val="D53044"/>
    </a:custClr>
    <a:custClr name="mörkorange 80%">
      <a:srgbClr val="EF6734"/>
    </a:custClr>
    <a:custClr name="gladorange 80%">
      <a:srgbClr val="FF9C24"/>
    </a:custClr>
    <a:custClr>
      <a:srgbClr val="FFFFFF"/>
    </a:custClr>
    <a:custClr>
      <a:srgbClr val="FFFFFF"/>
    </a:custClr>
    <a:custClr name="mörklila">
      <a:srgbClr val="870150"/>
    </a:custClr>
    <a:custClr name="rosalila">
      <a:srgbClr val="C42695"/>
    </a:custClr>
    <a:custClr>
      <a:srgbClr val="FFFFFF"/>
    </a:custClr>
    <a:custClr>
      <a:srgbClr val="FFFFFF"/>
    </a:custClr>
    <a:custClr name="mörkgrön">
      <a:srgbClr val="545F1D"/>
    </a:custClr>
    <a:custClr name="ljusgrön">
      <a:srgbClr val="AFA500"/>
    </a:custClr>
    <a:custClr name="mörkorange 60%">
      <a:srgbClr val="F28E68"/>
    </a:custClr>
    <a:custClr name="gladorange 60%">
      <a:srgbClr val="FFB65B"/>
    </a:custClr>
    <a:custClr>
      <a:srgbClr val="FFFFFF"/>
    </a:custClr>
    <a:custClr>
      <a:srgbClr val="FFFFFF"/>
    </a:custClr>
    <a:custClr name="mörkblå">
      <a:srgbClr val="125687"/>
    </a:custClr>
    <a:custClr name="ljusblå">
      <a:srgbClr val="5EB0E6"/>
    </a:custClr>
    <a:custClr>
      <a:srgbClr val="FFFFFF"/>
    </a:custClr>
    <a:custClr>
      <a:srgbClr val="FFFFFF"/>
    </a:custClr>
    <a:custClr name="mörkgrå">
      <a:srgbClr val="766A63"/>
    </a:custClr>
    <a:custClr name="ljusgrå">
      <a:srgbClr val="B9B1A9"/>
    </a:custClr>
    <a:custClr name="mörkorange 40%">
      <a:srgbClr val="F7B399"/>
    </a:custClr>
    <a:custClr name="gladorange 40%">
      <a:srgbClr val="FFCD91"/>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mörkorange 20%">
      <a:srgbClr val="FBD9CC"/>
    </a:custClr>
    <a:custClr name="gladorange 20%">
      <a:srgbClr val="FFE7C8"/>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ensionsmyndigheten.potx" id="{F9F4DE01-4F64-410B-AAD5-F6CE64855DD0}" vid="{1A79DEF5-E8B5-4D7D-B325-1F2CB0FFF430}"/>
    </a:ext>
  </a:extLst>
</a:theme>
</file>

<file path=ppt/theme/theme2.xml><?xml version="1.0" encoding="utf-8"?>
<a:theme xmlns:a="http://schemas.openxmlformats.org/drawingml/2006/main" name="Office-tema">
  <a:themeElements>
    <a:clrScheme name="Pensions Myndigheten Font">
      <a:dk1>
        <a:srgbClr val="000000"/>
      </a:dk1>
      <a:lt1>
        <a:srgbClr val="FFFFFF"/>
      </a:lt1>
      <a:dk2>
        <a:srgbClr val="000000"/>
      </a:dk2>
      <a:lt2>
        <a:srgbClr val="FFFFFF"/>
      </a:lt2>
      <a:accent1>
        <a:srgbClr val="DC4912"/>
      </a:accent1>
      <a:accent2>
        <a:srgbClr val="FFB70F"/>
      </a:accent2>
      <a:accent3>
        <a:srgbClr val="125687"/>
      </a:accent3>
      <a:accent4>
        <a:srgbClr val="EF8200"/>
      </a:accent4>
      <a:accent5>
        <a:srgbClr val="870150"/>
      </a:accent5>
      <a:accent6>
        <a:srgbClr val="AFA500"/>
      </a:accent6>
      <a:hlink>
        <a:srgbClr val="000000"/>
      </a:hlink>
      <a:folHlink>
        <a:srgbClr val="000000"/>
      </a:folHlink>
    </a:clrScheme>
    <a:fontScheme name="Pensionsmyndigheten_Font">
      <a:majorFont>
        <a:latin typeface="Pensio Sans Normal"/>
        <a:ea typeface=""/>
        <a:cs typeface=""/>
      </a:majorFont>
      <a:minorFont>
        <a:latin typeface="Pensio Sans Norm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Pensions Myndigheten Font">
      <a:dk1>
        <a:srgbClr val="000000"/>
      </a:dk1>
      <a:lt1>
        <a:srgbClr val="FFFFFF"/>
      </a:lt1>
      <a:dk2>
        <a:srgbClr val="000000"/>
      </a:dk2>
      <a:lt2>
        <a:srgbClr val="FFFFFF"/>
      </a:lt2>
      <a:accent1>
        <a:srgbClr val="DC4912"/>
      </a:accent1>
      <a:accent2>
        <a:srgbClr val="FFB70F"/>
      </a:accent2>
      <a:accent3>
        <a:srgbClr val="125687"/>
      </a:accent3>
      <a:accent4>
        <a:srgbClr val="EF8200"/>
      </a:accent4>
      <a:accent5>
        <a:srgbClr val="870150"/>
      </a:accent5>
      <a:accent6>
        <a:srgbClr val="AFA500"/>
      </a:accent6>
      <a:hlink>
        <a:srgbClr val="000000"/>
      </a:hlink>
      <a:folHlink>
        <a:srgbClr val="000000"/>
      </a:folHlink>
    </a:clrScheme>
    <a:fontScheme name="Pensionsmyndigheten_Font">
      <a:majorFont>
        <a:latin typeface="Pensio Sans Normal"/>
        <a:ea typeface=""/>
        <a:cs typeface=""/>
      </a:majorFont>
      <a:minorFont>
        <a:latin typeface="Pensio Sans Norm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70cc9aaf-3c20-4758-af7f-200ca945dcd1" ContentTypeId="0x010100502CDB7A0A91F2418536AA9171EEDEB526" PreviousValue="false"/>
</file>

<file path=customXml/item2.xml><?xml version="1.0" encoding="utf-8"?>
<ct:contentTypeSchema xmlns:ct="http://schemas.microsoft.com/office/2006/metadata/contentType" xmlns:ma="http://schemas.microsoft.com/office/2006/metadata/properties/metaAttributes" ct:_="" ma:_="" ma:contentTypeName="dokument" ma:contentTypeID="0x010100297131818B348E4B80F159A042F97DDF" ma:contentTypeVersion="16" ma:contentTypeDescription="Skapa ett nytt dokument." ma:contentTypeScope="" ma:versionID="dbf8cb0fa220755e2192e1a082cf7763">
  <xsd:schema xmlns:xsd="http://www.w3.org/2001/XMLSchema" xmlns:xs="http://www.w3.org/2001/XMLSchema" xmlns:p="http://schemas.microsoft.com/office/2006/metadata/properties" xmlns:ns2="9b8ccd7b-dd42-4138-9a47-e3e14b6a6148" xmlns:ns3="a0b0aa21-cb7d-4ac1-bafa-722be2fdd5a9" targetNamespace="http://schemas.microsoft.com/office/2006/metadata/properties" ma:root="true" ma:fieldsID="69e961205b3ab531de0e6fd3e288cc44" ns2:_="" ns3:_="">
    <xsd:import namespace="9b8ccd7b-dd42-4138-9a47-e3e14b6a6148"/>
    <xsd:import namespace="a0b0aa21-cb7d-4ac1-bafa-722be2fdd5a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8ccd7b-dd42-4138-9a47-e3e14b6a61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49899951-6a64-42ff-aa88-e919561a0c0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0b0aa21-cb7d-4ac1-bafa-722be2fdd5a9"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d8efe26-4d40-45bf-be9a-3d98f762aa45}" ma:internalName="TaxCatchAll" ma:showField="CatchAllData" ma:web="a0b0aa21-cb7d-4ac1-bafa-722be2fdd5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TaxCatchAll xmlns="a0b0aa21-cb7d-4ac1-bafa-722be2fdd5a9">
      <Value>15</Value>
      <Value>16</Value>
      <Value>1</Value>
      <Value>14</Value>
    </TaxCatchAll>
    <lcf76f155ced4ddcb4097134ff3c332f xmlns="9b8ccd7b-dd42-4138-9a47-e3e14b6a614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5FDDDE2-B838-4BE5-9296-561C4BBA34E6}">
  <ds:schemaRefs>
    <ds:schemaRef ds:uri="Microsoft.SharePoint.Taxonomy.ContentTypeSync"/>
  </ds:schemaRefs>
</ds:datastoreItem>
</file>

<file path=customXml/itemProps2.xml><?xml version="1.0" encoding="utf-8"?>
<ds:datastoreItem xmlns:ds="http://schemas.openxmlformats.org/officeDocument/2006/customXml" ds:itemID="{CD4C2A3C-3061-4474-ABB2-A7186E7F9146}"/>
</file>

<file path=customXml/itemProps3.xml><?xml version="1.0" encoding="utf-8"?>
<ds:datastoreItem xmlns:ds="http://schemas.openxmlformats.org/officeDocument/2006/customXml" ds:itemID="{0F42AA6D-EC63-4585-8C1E-161484495F46}">
  <ds:schemaRefs>
    <ds:schemaRef ds:uri="http://schemas.microsoft.com/sharepoint/v3/contenttype/forms"/>
  </ds:schemaRefs>
</ds:datastoreItem>
</file>

<file path=customXml/itemProps4.xml><?xml version="1.0" encoding="utf-8"?>
<ds:datastoreItem xmlns:ds="http://schemas.openxmlformats.org/officeDocument/2006/customXml" ds:itemID="{A25034E4-0CA3-4216-859E-8EB79EBB9B05}">
  <ds:schemaRefs>
    <ds:schemaRef ds:uri="http://schemas.microsoft.com/sharepoint/events"/>
  </ds:schemaRefs>
</ds:datastoreItem>
</file>

<file path=customXml/itemProps5.xml><?xml version="1.0" encoding="utf-8"?>
<ds:datastoreItem xmlns:ds="http://schemas.openxmlformats.org/officeDocument/2006/customXml" ds:itemID="{F2AFDFC3-3501-404C-87FD-2C211ADAFC5B}">
  <ds:schemaRefs>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purl.org/dc/terms/"/>
    <ds:schemaRef ds:uri="http://schemas.openxmlformats.org/package/2006/metadata/core-properties"/>
    <ds:schemaRef ds:uri="465edb57-3a11-4ff8-9c43-7dc2da403828"/>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PM_16_9_sv</Template>
  <TotalTime>2341</TotalTime>
  <Words>1610</Words>
  <Application>Microsoft Office PowerPoint</Application>
  <PresentationFormat>Bredbild</PresentationFormat>
  <Paragraphs>141</Paragraphs>
  <Slides>16</Slides>
  <Notes>15</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16</vt:i4>
      </vt:variant>
    </vt:vector>
  </HeadingPairs>
  <TitlesOfParts>
    <vt:vector size="20" baseType="lpstr">
      <vt:lpstr>Pensio Sans Normal</vt:lpstr>
      <vt:lpstr>Pensio Sans Medium</vt:lpstr>
      <vt:lpstr>Arial</vt:lpstr>
      <vt:lpstr>Pensionsmyndigheten</vt:lpstr>
      <vt:lpstr>PowerPoint-presentation</vt:lpstr>
      <vt:lpstr>Bostadstillägg till pensionärer</vt:lpstr>
      <vt:lpstr>Pensionärer som går miste om pengar</vt:lpstr>
      <vt:lpstr>Vad är bostadstillägg?</vt:lpstr>
      <vt:lpstr>Vem kan ansöka om  bostadstillägg?</vt:lpstr>
      <vt:lpstr>Hela ekonomin tas med i beräkningen</vt:lpstr>
      <vt:lpstr>Myter om bostadstillägg</vt:lpstr>
      <vt:lpstr>Möjlighet att få bostadstillägg vid ändrade regler</vt:lpstr>
      <vt:lpstr>Möjlighet att få bostadstillägg senare i livet</vt:lpstr>
      <vt:lpstr>Två steg för att ansöka</vt:lpstr>
      <vt:lpstr>Gör en beräkning innan du ansöker</vt:lpstr>
      <vt:lpstr>Gör din ansökan</vt:lpstr>
      <vt:lpstr>Fyll i ansökan fullständigt</vt:lpstr>
      <vt:lpstr>Behörig anhörig kan ansöka åt en närstående</vt:lpstr>
      <vt:lpstr>Mer information eller hjälp</vt:lpstr>
      <vt:lpstr>Sprid gärna informationen vidare…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Dold sida, visas inte vid utskrift</dc:title>
  <dc:creator>Linda Nygren</dc:creator>
  <cp:keywords>class='Open'</cp:keywords>
  <cp:lastModifiedBy>Peter Andersson</cp:lastModifiedBy>
  <cp:revision>86</cp:revision>
  <dcterms:created xsi:type="dcterms:W3CDTF">2020-11-17T10:04:13Z</dcterms:created>
  <dcterms:modified xsi:type="dcterms:W3CDTF">2022-08-31T11:29:40Z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16;#class='Open'|108b9a83-6191-4fed-b3ce-c2bf5280cfd3</vt:lpwstr>
  </property>
  <property fmtid="{D5CDD505-2E9C-101B-9397-08002B2CF9AE}" pid="3" name="Gäller för0">
    <vt:lpwstr>1;#Hela Pensionsmyndigheten|1eaa11e7-d736-4537-b624-27e16bb1c838</vt:lpwstr>
  </property>
  <property fmtid="{D5CDD505-2E9C-101B-9397-08002B2CF9AE}" pid="4" name="Processgrupp">
    <vt:lpwstr>14;#3.2 Handlägga bostadstillägg och äldreförsörjningsstöd|ef96ad8d-a7b4-4132-a20c-54c4cb508870;#15;#5.2.2 Produkt- och förmånsspecifik utveckling|1997f7fd-3cff-41fc-b73b-e3a515938d07</vt:lpwstr>
  </property>
  <property fmtid="{D5CDD505-2E9C-101B-9397-08002B2CF9AE}" pid="5" name="hf95c8e4ce864401a0ed1e6e433dc46e">
    <vt:lpwstr/>
  </property>
  <property fmtid="{D5CDD505-2E9C-101B-9397-08002B2CF9AE}" pid="6" name="ContentTypeId">
    <vt:lpwstr>0x010100502CDB7A0A91F2418536AA9171EEDEB52600929533C3BA86F243920BDB588775D2C5</vt:lpwstr>
  </property>
  <property fmtid="{D5CDD505-2E9C-101B-9397-08002B2CF9AE}" pid="7" name="abc491f40c194aeca9d489bc3b2652f5">
    <vt:lpwstr>Hela Pensionsmyndigheten|1eaa11e7-d736-4537-b624-27e16bb1c838</vt:lpwstr>
  </property>
  <property fmtid="{D5CDD505-2E9C-101B-9397-08002B2CF9AE}" pid="8" name="_dlc_DocIdItemGuid">
    <vt:lpwstr>46a824d4-c17b-4ece-bf2f-c4ddb7620e54</vt:lpwstr>
  </property>
  <property fmtid="{D5CDD505-2E9C-101B-9397-08002B2CF9AE}" pid="9" name="Beslutsfattare0">
    <vt:lpwstr/>
  </property>
</Properties>
</file>